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25" r:id="rId3"/>
  </p:sldMasterIdLst>
  <p:notesMasterIdLst>
    <p:notesMasterId r:id="rId43"/>
  </p:notesMasterIdLst>
  <p:sldIdLst>
    <p:sldId id="695" r:id="rId4"/>
    <p:sldId id="1030" r:id="rId5"/>
    <p:sldId id="1038" r:id="rId6"/>
    <p:sldId id="359" r:id="rId7"/>
    <p:sldId id="1052" r:id="rId8"/>
    <p:sldId id="1051" r:id="rId9"/>
    <p:sldId id="1039" r:id="rId10"/>
    <p:sldId id="1040" r:id="rId11"/>
    <p:sldId id="1041" r:id="rId12"/>
    <p:sldId id="1042" r:id="rId13"/>
    <p:sldId id="1053" r:id="rId14"/>
    <p:sldId id="1054" r:id="rId15"/>
    <p:sldId id="1055" r:id="rId16"/>
    <p:sldId id="1056" r:id="rId17"/>
    <p:sldId id="1057" r:id="rId18"/>
    <p:sldId id="1058" r:id="rId19"/>
    <p:sldId id="314" r:id="rId20"/>
    <p:sldId id="1043" r:id="rId21"/>
    <p:sldId id="1044" r:id="rId22"/>
    <p:sldId id="1045" r:id="rId23"/>
    <p:sldId id="1046" r:id="rId24"/>
    <p:sldId id="351" r:id="rId25"/>
    <p:sldId id="318" r:id="rId26"/>
    <p:sldId id="319" r:id="rId27"/>
    <p:sldId id="320" r:id="rId28"/>
    <p:sldId id="353" r:id="rId29"/>
    <p:sldId id="354" r:id="rId30"/>
    <p:sldId id="1059" r:id="rId31"/>
    <p:sldId id="1061" r:id="rId32"/>
    <p:sldId id="1062" r:id="rId33"/>
    <p:sldId id="1050" r:id="rId34"/>
    <p:sldId id="1063" r:id="rId35"/>
    <p:sldId id="355" r:id="rId36"/>
    <p:sldId id="356" r:id="rId37"/>
    <p:sldId id="321" r:id="rId38"/>
    <p:sldId id="323" r:id="rId39"/>
    <p:sldId id="1047" r:id="rId40"/>
    <p:sldId id="352" r:id="rId41"/>
    <p:sldId id="993" r:id="rId42"/>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792" y="7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9-13T13:04:25.586"/>
    </inkml:context>
    <inkml:brush xml:id="br0">
      <inkml:brushProperty name="width" value="0.05292" units="cm"/>
      <inkml:brushProperty name="height" value="0.05292" units="cm"/>
      <inkml:brushProperty name="color" value="#FF0000"/>
    </inkml:brush>
  </inkml:definitions>
  <inkml:trace contextRef="#ctx0" brushRef="#br0">30066 12291 63 0,'0'0'81'16,"0"0"-7"-16,-8 0-3 0,8 0-9 0,0 0-19 15,-6 2 7-15,6-2-2 0,0 0-5 0,0 0-4 16,-7 0-9-16,4 3 2 0,3-3-1 0,0 0-3 0,0 0 0 15,0 0-2-15,0 0 0 0,-7 0-2 16,7 0-7-16,0 0-2 0,0 0 7 0,0 0 7 16,0 0 1-16,0 0-5 0,-12-3-5 0,12 3-3 15,0-4 0-15,0 4 0 0,-2-2-1 0,2 2-2 0,0 0-4 16,0 0 5-16,0 0-7 0,0 0-6 16,-1-7 0-16,1 7 10 0,0 0-1 0,0 0-14 0,0 0 11 15,0 0-1-15,0 0-11 0,0 0 7 0,0 0 11 16,0 0-14-16,0 0 0 0,0 0 0 0,0 0-6 15,0 0 13-15,0 0-11 0,0 0-10 0,0 0-8 0,0 0-23 16,9-4-129-16,-9 4-187 0,0 0 83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9-13T13:37:41.131"/>
    </inkml:context>
    <inkml:brush xml:id="br0">
      <inkml:brushProperty name="width" value="0.05292" units="cm"/>
      <inkml:brushProperty name="height" value="0.05292" units="cm"/>
      <inkml:brushProperty name="color" value="#FF0000"/>
    </inkml:brush>
  </inkml:definitions>
  <inkml:trace contextRef="#ctx0" brushRef="#br0">10743 9081 22 0,'2'5'22'0,"-2"3"-1"0,1-3 1 15,2 6-4-15,-1-6-2 0,-2 1-2 0,0 5 1 16,2-1 0-16,0 0-6 0,-2-2 3 0,0 3-4 15,0-3 0-15,1 2 2 0,-1 0 0 0,-1 1-2 16,1-1-3-16,-1 0-3 0,0-1 1 0,-1 1-1 0,2-2 8 16,-2 1-6-16,-1 6 1 0,0-8 4 15,2 5-3-15,-1-2 2 0,-1 1 0 0,-1 0-2 0,3 0-3 16,-4 5 0-16,2-4 1 0,0 5 0 0,1-6 2 16,-2 5-3-16,1 1 2 0,0 1 1 15,0-2-4-15,2 0 3 0,1 0-3 0,0-1 33 0,1-2-6 0,-1 0-7 0,3 3-1 16,0-1-3-16,-2 0-3 15,1-5 2-15,1 6-3 0,-2-5-6 0,2 6 6 16,-2 0-5-16,2-2 3 0,-2 1-4 0,0-4-3 16,1 4 2-16,0 0-1 0,-2 1 2 0,-2 1-6 15,2-1 3-15,-3 0 1 0,2-2 0 0,-1 3 2 0,1 0 0 16,0-1-4-16,1 4 1 0,-4-3-2 0,1 8-3 16,1-8-2-16,-1 2 1 0,-1 3 3 0,2-3-2 0,-1-2 0 15,1 7 3-15,1-5-6 0,1-1 3 16,1 6 2-16,-1-4-1 0,2-2-1 0,1 8 1 15,-1-3 1-15,1 3-2 0,-2-4 0 0,1 3 2 16,-1 0-1-16,0-1-6 0,0-4 5 0,2 3-1 0,-3 2 2 16,0-1-2-16,1-1-2 0,-2-5 1 0,1 1 2 15,0 6-1-15,-3 0 5 0,3 1-4 0,-1-7 3 16,0 0-7-16,1 3 4 0,-1 5 6 0,-1-2-9 0,2-2 7 16,-1 4-5-16,0-2 5 0,1-1-5 15,-2 2-1-15,0-3 4 0,-1 0-8 0,1 1 5 16,-1-4 1-16,1 4 0 0,-2 1 2 15,3-1 0-15,-2 0 0 0,0-3-7 0,0 4 5 0,-1-8-5 0,0 7 5 16,-1-5 0-16,1 3-3 0,-1-3 6 16,0 0-3-16,1-1 0 0,-4 0-1 0,1 5-1 15,0 1 2-15,2-7-1 0,1 2 2 0,-2 4 2 16,-2 1-2-16,3 1-5 0,1-1 4 0,-1 3 0 16,0-5 4-16,1 5-5 0,-1-4-1 0,0-2 1 0,1 3 2 15,0 0 1-15,3 0-7 0,-2-6 2 16,2 1 7-16,-3 6-3 0,3-7-5 0,0 6-3 0,-1 1 13 0,2-3-1 15,2-2-4-15,-2 4 3 0,0 0-5 0,0-5 0 16,1 0 5-16,-1-1-2 0,0 7-1 0,0-7 2 16,0 1-1-16,1 0 0 0,-2-1-3 0,1 1 2 0,0 4 1 15,1 0 0-15,-2 1 4 16,1-6-7-16,0 0-1 0,0 5 1 0,-1 2 2 16,1 1 3-16,0-1-1 0,0-1 0 0,-2-1-3 15,0 4-2-15,2-3 6 0,-2 0-3 0,2-4 0 16,0 2-2-16,0 5-1 0,0 1 6 0,0 0-9 15,0 3 2-15,0-3 0 0,2-2 1 0,2 1 4 16,0-3-2-16,2 1-1 0,-1 0-4 0,-4-6 3 0,3-2 3 16,0 3 0-16,1-2-4 0,0 3 1 0,-1-2 2 15,0 5-5-15,1-5 7 0,-4-1-1 0,6-1-1 0,-2 8 0 0,0 1 2 16,-1-1 1-16,0-3-10 16,-2 5 9-16,2-8-4 0,-1 5 4 0,-2 0-3 0,5 0 6 15,-3-4-10-15,-2 2 1 0,-1-4 0 0,4 7 7 16,-3-6-1-16,0 5-4 0,1 4 4 0,-2-1 1 15,-2 1-6-15,2-3 3 0,2-6-13 16,-1-2 14-16,2 2 0 0,0-1-4 0,0-1 6 0,0 1 2 16,2-2 4-16,-2 0-3 0,0 1 1 0,2-1-1 0,2-1-2 15,-4 1 0-15,1 0 1 0,1-1 0 16,-1-1-1-16,1 0 6 0,0 1-7 0,1 0-2 0,0 1-5 0,0 0 5 16,1 1 4-16,-4-1-7 15,1 3 6-15,5 4-2 0,-7 2 6 0,-1-6-1 16,0 0-7-16,4-1 2 0,-5 1 2 0,1-2 3 15,-1-3 6-15,2 4-7 0,-1-2 4 0,0 1-7 0,1-1 3 16,1-1 0-16,0 3 2 0,-2-2-2 16,3 2-3-16,-3-1 0 0,2 1 0 0,-3-2-1 15,0 3 1-15,6-1-4 0,-6 5 1 0,0 2 4 0,0 1-4 0,0 2 1 16,0-4 3-16,-1 1-2 0,2-7-5 16,-1 7 6-16,0-7-4 0,1 0 1 0,2 0 4 0,-3 7 7 15,4-9-4-15,-4 4-1 0,3 4 2 16,0 3 1-16,1 2 0 0,-1-3 6 0,-2 1-16 15,3-2 8-15,-3 2 2 0,4-10-6 0,-1 8 1 0,1 0 0 0,-1 0 4 16,0-1-5-16,-3 0 1 0,2 0-5 16,-3 0 4-16,0 2-9 0,0 4-6 15,-5-2-2-15,-2 0 1 0,6-5 0 0,-3 1-5 0,0-4 12 16,4-3 0-16,-5-2-2 0,4 2 2 0,1-2-8 0,-3-2 9 16,3 2 0-16,-1-3 2 0,1-2 2 15,0 0-2-15,-1 2-5 0,-2-4 12 0,2 1-13 0,1 0 9 16,-3-1-11-16,3 1 10 15,-1-2 1-15,1 3 0 0,0-3-3 0,0 1 3 0,0 0-1 0,0-1 1 16,0 0 1-16,0 3-5 0,1-1 7 0,-1-3-6 16,-1-1-1-16,1 3 3 0,0-3 3 0,-2 2 2 15,2-3-5-15,-3 0-5 0,3 2-1 0,-4-2-16 16,4 0-18-16,-4-1-73 0,-1-3-124 16,5-1 55-16</inkml:trace>
  <inkml:trace contextRef="#ctx0" brushRef="#br0" timeOffset="2580.75">13626 9103 19 0,'0'7'28'0,"3"-3"-3"16,-3-4 2-16,1 5-6 0,0-1-1 0,-1 1 0 0,3-1 0 15,-3 0-3-15,1 2-4 0,2-1-1 0,-3 0 1 16,1 0-1-16,-1 0-3 0,1 2-3 0,2-1 3 16,-3 2-2-16,0-2 2 0,1 1-6 0,-1 0-1 0,-1 1 6 15,1 2-4-15,0-1-1 0,-3 0 2 0,2 1-2 16,1-2-1-16,0 1-1 0,-1 1 3 16,-2 2-3-16,2 0 2 0,1 0 0 0,-3-2-2 15,2 4 5-15,1 3-4 0,-1-6-3 0,1 6 7 16,0-1-5-16,0 1 3 0,1 1-2 0,-1 0 3 0,4 1 0 15,-4 0 3-15,1-1 1 0,2 1-5 0,-2 0 0 16,3 6-3-16,-3-6 4 0,4 0-2 0,-5 8 2 16,3-7 4-16,-2-1-3 0,-1 7-1 0,1-7 2 15,-1 0 0-15,0 5 2 0,0 1 5 0,3-7-6 16,-6 1 0-16,6 2 0 0,-2-4 0 0,-1 11 4 16,4-7 0-16,-1 3-3 0,-1 1-4 0,2 1 1 0,1 0-1 15,-1-1-2-15,1-1 1 0,0 2 2 16,-1-1-1-16,1 2 0 0,-1-1 3 0,1 0-2 0,0 1-5 15,-1 0 0-15,-1 0-3 0,-2-1 5 16,1 1-5-16,1-3 7 0,0 2-2 0,-3-6-1 0,2 4 1 0,2 2 5 16,-2-6-2-16,1 4 3 0,-1 2-2 0,2 0 1 15,0-2 4-15,0 6-4 16,-3-3 0-16,3-1-8 0,-2 3 6 0,0-2-5 0,-1 3 4 0,2-1 8 16,-2-2-12-16,-1 1-1 0,1 0 4 15,-1 1-3-15,0-3 6 0,0 2-7 0,0-1-2 16,2-1-4-16,-2 1 3 0,-2 0 1 0,4 0-3 15,-2 0 4-15,0-1 1 0,1 1-1 0,0-1 1 0,2 2-5 16,-2-2 4-16,2 2 2 0,-3-2-1 16,2 3 0-16,1-4 4 0,-3 4-2 0,4-2 2 0,-2 6 3 0,1-1-1 15,-3-3-3-15,5 0-5 0,-3 0 2 16,2 1 1-16,-1-1 5 0,-1-1-6 0,2 0 3 16,-4-1-6-16,1 3 0 0,2-3 1 0,-3 1 3 15,0 1-3-15,3 0 0 0,-3 2 5 0,-2-4-6 16,1 3-6-16,-2-1 7 0,2 0 1 0,-4-1-1 0,1 0 7 15,0 1 1-15,-2-1 2 0,4 2-11 16,-2-1 3-16,0 2-2 0,-1 1 4 0,-1-1-2 0,0-2-3 0,-3-2 15 16,4 4-15-16,0-2 3 0,-2-2 0 0,2 2-3 0,-3-2-1 15,2 2 4-15,0-1-1 16,1 0-1-16,0 0-1 0,0 1 0 0,1 0-1 16,0-3 26-16,0 3-8 0,-1-3 7 0,1 2 1 15,2-3-7-15,-3 1 5 0,1 0-10 0,0 1 12 16,-1-1-10-16,1-6-12 0,0 5 12 0,3 2-5 15,-3-1-2-15,0 3 4 0,3-5-4 0,-2 1 2 0,2 1 2 16,-3-2-1-16,3 0-7 0,-2-4 4 16,2 6 3-16,1-2-3 0,0 2-7 0,0-1 7 15,0-1-3-15,0 3-3 0,0-3 5 0,0-3-4 0,4 4 1 0,-4 1-3 16,4-6 7-16,-3 7-10 0,3-3 6 16,-3 2 1-16,4-1-3 0,-1-1 7 0,0-3-4 15,-3 4-7-15,3-7 10 0,1 7-3 0,-1-5 2 16,4 4-1-16,-3-4-6 0,1 3 3 0,1 5 0 15,-1-3 3-15,0 4-1 0,1-2 0 0,-1-2-4 0,1 3 5 0,-2-3-5 16,2 1 3-16,-2-1-10 0,-1-6 12 16,-1 0 7-16,1 0-7 0,-2 1 0 15,1-1 2-15,-1 0 2 0,2-1 0 0,-3 1 2 0,2 1-3 16,-2 5 6-16,0-5-6 0,-1-1 0 0,0 1 6 16,-1-3-7-16,2 4 4 0,-2-2-2 15,1 0-2-15,0-1 3 0,0 0 6 0,-1 0-18 16,2 2 10-16,-2-3 0 0,1 2-1 0,0 0-8 0,2-1 10 15,0 0-1-15,0 0 0 0,1-1-4 0,-2 2 1 0,2-2 3 16,-1 2-15-16,2 7 15 0,-4-7-1 16,2 0-4-16,-1 2 6 0,-2-2-3 0,-1 1 6 0,0-3-1 15,2 2-9-15,-2 1 6 0,1-4 6 0,-2 4-1 0,3-4-18 16,-2 1 17-16,2-1-5 16,-1-4 0-16,1 3 5 0,-2-2-3 0,1-1 10 0,0 3-8 0,1-1-3 15,0 0 2-15,0-6-5 0,1 5 5 16,0-3-2-16,-1-2-1 0,3 0-2 0,-3-4 4 0,1 2-4 15,-1-2-9-15,1 2 2 0,-1-4-1 16,0-2-20-16,0 0-42 0,0 0-130 0,0 0-211 16,2-15 94-16</inkml:trace>
  <inkml:trace contextRef="#ctx0" brushRef="#br0" timeOffset="5130.64">16643 9554 47 0,'4'10'77'0,"-4"2"-7"16,0 0-5-16,0 3-8 0,1-3-6 0,-1 4-17 16,4-4 9-16,-4 5-2 0,4 0 0 0,-3-1-11 15,1 2 5-15,1-1-10 0,0 2-1 0,1-1 2 16,-3-1-4-16,0 1-8 0,3 0 9 0,-1 2-3 0,-2-2-9 0,4 7-4 15,-4-4 1-15,2 1 5 0,-2-1 2 0,2 4-3 0,-2-6-4 16,0 1 2 0,2-1-2-16,-2 5 9 0,2-4-4 0,-2-1-10 0,4 8 4 15,-2-1 4-15,-1-2-1 0,2 2-5 0,0 2 0 16,-3-4 7-16,3 1-5 0,1 1 2 0,-1 0 1 16,0-1 3-16,-3-6 0 0,4 7-5 0,-1-1 4 15,-3-5-5-15,2 1 2 0,1-2-4 0,0 8 0 16,-1-8 1-16,0 6-3 0,0 3 4 0,1-9-7 0,0 8 3 0,-1 0 3 15,-1 0-2-15,0 2-1 16,0-5-1-16,0 5 3 0,0-2-5 0,2-1 4 0,0 1 2 16,-1-2-15-16,1 2 12 0,-1-1-6 0,0 3 8 15,-1-3-4-15,1 3 7 0,-1-1-3 16,2 2-7-16,-1-1 8 0,1 0-16 0,1-1 8 0,-2 1 0 16,1-2 3-16,0 3-2 0,-3-4 3 0,3 3 3 0,0-2-1 15,0 1-7-15,-3-1 8 0,4 2-3 16,-4 0-5-16,2-1 0 0,1-2 2 0,-3 3 4 15,3-3-2-15,-3 3-5 0,-2-1 2 0,1 1 4 16,1-3 3-16,-2 3 1 0,2 0-11 0,-1 2 0 0,4-2 10 16,-5-1-3-16,-2 1-4 0,3 1 2 0,0 2 4 15,-1-3-3-15,1-2-3 0,0 2 4 0,-3 0 0 16,2 0-9-16,1 0 5 0,0 0 1 16,0 0 3-16,0 0 2 0,0-1-2 0,1 4 2 15,-1 0 0-15,3-3-6 0,-3 0 2 0,0 0-2 0,-3 3 1 16,2-1-13-16,1-2 14 0,4 0 0 15,-4 0 2-15,0 3-1 0,-3-1 1 0,6-2 5 0,-3 0-10 16,0 0 8-16,-3 3-5 0,3-4 2 0,-1-1 5 16,1 1 2-16,0-2 0 0,0 2-12 0,0-1 13 0,1 2-3 15,-1-2-2-15,-1 2 5 0,1-2-4 0,1 2 3 0,-1 1 2 16,3-2-4-16,-3 1-1 16,5 0-5-16,-1 1 0 0,-3-2 6 0,3 3-2 0,1-4-1 15,-4-1-4-15,3 2 0 0,-1-1 6 16,-2-1-4-16,-1 5-2 0,0-6 4 0,0 3-2 0,-1-4 4 0,-2 4-9 15,3-1 2-15,4 0 6 0,0-3-19 16,-3 1 12-16,3 0 8 0,-1-4-9 0,2-4 7 16,1 9 3-16,-3-6-2 0,-2 7 2 0,4-1-2 15,-5-7-7-15,5 9 4 0,-1-5 4 0,0 4-7 0,-1-3-1 16,-1-5 7-16,-1 5-4 0,0-4 6 16,-1-1-6-16,2 8 2 0,-2-6-1 0,0 4 0 15,0-6-1-15,0 5 1 0,-2-5 0 0,4 0-8 16,-4 0 14-16,1 2 4 0,1-2-10 0,-1 2 10 0,1-3 1 15,-2 2-3-15,4-2-1 0,-2 2-2 0,2-3-1 16,1 1 5-16,-3-2-1 0,4 1 0 0,2-1-14 16,-2 1 10-16,-1-1-6 0,1 0 6 0,2 1 0 15,-1 0-3-15,0 0 2 0,0-5-4 0,-1 7 0 16,1-2 6-16,-3 7-7 0,1-4 2 0,0 0 2 16,-1-2-1-16,0 1-1 0,0-1 1 0,-2-1 2 0,3 0-5 15,-2 2 1-15,-1-2 1 0,1 1 2 0,-4-1 1 16,4 0-4-16,-1 0 5 0,-1-1-6 0,-1 2-1 15,-2 0 8-15,1-1-9 0,-4-1 3 0,5-3 4 16,1-4-8-16,-2 3 3 0,-1-3 3 0,0 0-1 16,3-3 1-16,0 1-6 0,-1-2 3 0,0 0 2 0,-1 0-6 0,1-2-17 15,2-3-13-15,-3 3-13 0,3-3-17 16,-1 2-60-16,1-2-70 0,0 0-209 16,0 0 92-16</inkml:trace>
  <inkml:trace contextRef="#ctx0" brushRef="#br0" timeOffset="7280.6">19503 9351 64 0,'0'0'71'0,"0"0"-7"0,0 0 0 0,0 0-7 15,0 0 0-15,0 0 1 0,-9-9-10 0,9 9-2 16,0 0-10-16,0 0 1 0,0 0-6 0,0 0 0 0,0 0-8 0,0 0 1 15,0 0-4-15,0 0-2 0,0 0-4 16,0 0-1-16,0 0-1 0,0 0 1 16,0 0 0-16,0 0-5 0,0 0 0 0,0 0-2 0,-4 11 1 15,4-11-1-15,0 5-5 0,3-2 3 0,-3-3-1 16,-3 7 6-16,3-3-3 0,0 1-2 0,0 0 1 16,3 1-2-16,-3-1-1 0,0 1-2 0,1 2 1 0,-1 0 1 15,0 0-5-15,0 2 6 0,1 0 1 16,2 0-2-16,-3 2-2 0,0-3 4 0,1 5-7 0,-1-2 8 15,0 3-3-15,-1 0 4 0,-2 2-5 16,2-3 3-16,-3 3-4 0,4-2-1 0,-1 2 5 0,-2 1-2 0,2-2 1 16,-1 1-5-16,0 0 2 0,2-1 0 15,0 4-5-15,-1-3 7 0,-2 0 6 16,3 2-9-16,-1 0 3 0,1-1 3 0,0 0-2 0,-4 9-1 0,3-2 1 16,1 3 4-16,1-4-4 0,-2 4 2 15,-3-2-2-15,0 0 1 0,1-1-1 0,-1 1-2 16,2 1 2-16,-3-1 2 0,5-1-1 0,-5 1-2 15,2 1 7-15,-1-1-9 0,1 1 2 0,1 0 4 0,0 1-3 16,2-1 11-16,-2-1-11 0,-1 1-4 16,2 0 4-16,-1-1-4 0,1 0 3 0,-3-1-2 15,-1 2-1-15,0-2 2 0,1 1-4 0,1-2 5 0,-3 4 3 0,1 0-1 16,0 1-5-16,-2-2 2 0,1 3-1 16,0-3-3-16,1 1 6 0,0 0 3 0,0 1-3 0,0-2 1 15,1 3-5-15,0-1 1 0,3 1 2 16,-2-1 1-16,-1 0 1 0,4 2-4 0,-2-4 3 0,2 2-9 15,1 1 2-15,-2-1 5 0,2-2-3 16,0 4 5-16,-1-3-2 0,3-1-3 0,-2 2 5 16,-1 2-2-16,0 0-1 0,0-1-2 0,0 2 2 0,-1-3 3 0,-2 5-3 15,2-2-3-15,-2-1 6 0,1 0-3 16,-2-2-2-16,3 3 2 0,1-2 2 16,-3 1-5-16,3 0 14 0,0 1-14 0,-1-3 5 15,2 1-6-15,-1-1 4 0,4-1-1 0,-4-1-3 16,5 1 3-16,-2-3-1 0,-1 2-1 0,1 0 1 0,-2-2-3 15,3 1 4-15,-3-1 1 0,2 1 0 0,-2-1-2 16,2 2 5-16,-3-3 0 0,1 3-5 0,-1 1-1 16,-1-3 4-16,1 0-5 0,-3 0 7 0,3 1-7 0,-1 1 6 15,-1-4-4-15,1-2 3 0,-1 3-1 0,-1 4-3 16,-1-3 5-16,3 4-3 0,-2-4 4 0,1 1-4 16,-3 3 2-16,2-4 4 0,1 1-8 0,-2 1 4 15,0-1-2-15,0-1 5 0,0 1 0 0,-1 3-1 16,3-5-8-16,-5 3 3 0,6-1 2 0,-3 1-3 15,-1 1 1-15,1 1 0 0,0 5 4 0,-1-3-3 0,2 0-1 16,1-1 3-16,-3 2 0 0,2-2 1 0,2-1-5 16,1 2 3-16,0-1-4 0,0 2 3 0,0 0 1 15,0-2 0-15,1 1 1 0,2 0 28 16,-2-1-14-16,3 3 7 0,-4-4-7 0,0 0-2 16,4-2-4-16,-4 3 13 0,0-4-19 0,-2 3 10 15,4-3-6-15,-2 1 2 0,0-1 4 0,5 1-1 0,-4 4-1 16,1 0 0-16,0-4-4 0,-1 3 0 15,3-1 1-15,-1 0-5 0,-1 0 6 0,2 2-8 0,-1-1 4 16,1 1-4-16,2-2 4 0,-1-2 0 0,0 1-6 16,-1 0 5-16,1-2-2 0,-1-1-1 0,4-5 0 15,-2 6-2-15,2-3 7 0,-4-6-5 0,1 3 5 16,1-2-9-16,-2 0 5 0,0 1-1 0,0 0-3 16,-1 0 5-16,3-2-3 0,1 0-3 0,-3 0 4 0,0 1-3 0,-2-1 2 15,1-1-7-15,1 6 1 16,0-3 8-16,-4 1-1 0,1 4 1 0,-1-4-7 0,-3-1 5 15,2 1 6-15,-1-4-8 0,-2 3 1 0,0-3 0 0,1 1 1 16,-2 1 0-16,-1-1 6 0,1 0-5 0,1 0 3 16,0 0-6-16,-1 0 1 0,0-2 2 15,1 2-5-15,0-1 5 0,-1 0-1 0,2 2 4 0,0-1-7 16,-1-1 2-16,1-1-2 0,1-3 10 0,-2 4-9 16,0-6-1-16,0 2 7 0,2-1-6 15,-2 2 5-15,1-3-4 0,1-1 3 0,-2 4-4 16,-3-5 2-16,4 2-2 0,-4 2-7 0,2-3 9 15,1-1-3-15,-1 4 8 0,1-2-4 0,-2 1 0 0,4-1-5 16,-2 1 11-16,2-2-8 0,1 0 2 0,-3-1 0 16,4 1-2-16,-2-1 1 0,0-1-1 0,1-1 6 15,0-1-7-15,1 1 1 0,-2-1 4 0,2-5 5 16,0 7-1-16,0-7-6 0,0 0-9 0,4 0-26 16,-4 0-23-16,0 0-63 0,13-12-62 0,-8 2-197 0,4 2 88 15</inkml:trace>
  <inkml:trace contextRef="#ctx0" brushRef="#br0" timeOffset="9196.12">21472 9194 7 0,'0'0'69'0,"3"-5"-5"16,-3 5-10-16,1-3-1 0,-1 3-8 16,0 0-3-16,0-3 0 0,0 3-2 0,0 0-8 0,0 0-2 15,0 0-4-15,0-6-7 0,0 6 3 0,0 0-4 0,0 0 3 16,0 0-6-16,0 0-2 0,0 0-3 15,0 0 1-15,0 0-1 0,-5 12-3 0,2-9-2 0,3-3-2 16,-1 5-1-16,1-5 8 0,0 6-8 16,0-3 4-16,0 0 0 0,0-3-4 0,0 6 4 15,0-1-7-15,0 0 5 0,0 0-2 0,0-3 3 16,0 5-2-16,1-2-2 0,2 2 9 0,-3 1-7 0,1-2-3 16,-1 5 2-16,0-1 0 0,0 1-2 0,0-1 0 0,0 2-2 15,0 1 4-15,0-1-1 0,0 0 1 16,0 2 1-16,0 1-3 0,0 1-3 0,0-1 31 0,0 2-8 15,0-1 0-15,0 2 0 0,-1-2 4 0,-2 1-7 0,2 0-1 16,0 1 3-16,-2-2-4 0,2 2 3 16,-2 1-5-16,2 0-1 0,-3 2-2 0,3 4-2 0,-3-6 0 15,4 6 7-15,0 1-6 16,-5-1 3-16,5-1-1 0,0 4-10 0,5-2 7 0,-9 2-7 0,8 1 4 16,-8-1-3-16,8 2 1 15,-4-1 7-15,0 0-9 0,1 0 6 0,2 0-2 16,-2 1 0-16,-1 1 4 0,0-2-5 0,4 0-1 15,-4 1 2-15,0 0-5 0,1-1-2 0,-2 0 5 0,1-1-4 16,0 1 9-16,0-2-6 0,1 3 5 0,-1-3 1 0,4 0-12 0,-4 1 7 16,4-2 0-16,-4 1-7 15,0 0 9-15,0 0-3 0,1 0 4 0,2 2-3 16,-3 0-1-16,-3 1-2 0,3 1 6 0,-1-2-15 16,-3 0 17-16,0-1-4 0,3 3 7 0,-3-1-8 0,0-3 0 15,-1 3 2-15,4 0-1 0,-3 0-1 16,4 0 4-16,-1 0-7 0,1-1 9 0,-3 0-9 0,6-1-1 15,-3-1-2-15,0 3 8 0,1-5-3 0,-5 5 1 0,7-5-6 0,-3 3 9 16,0 0-4-16,0 1 2 16,0-2 1-16,-3 3 3 0,2 2-2 0,-3 0-4 0,0-2 4 15,3 2 1-15,-3-1 0 0,0-1 2 16,3 1-9-16,-2 0 0 0,1 1 5 0,2-2-2 16,-2 1 0-16,2 0-6 0,0 0 6 0,2 1-3 15,-2-2-3-15,0 0 9 0,0-1-8 0,2 0 4 16,1-1-1-16,-3 0 3 0,1-1-5 0,3 2-1 15,-2-2-1-15,0 2 0 0,-1-2 1 0,2 5 4 0,-3 0 2 16,1-2-4-16,3 3 3 0,-4 0-1 16,0-3 3-16,0 1-12 0,0 3 7 0,0 0 0 0,-2-3 5 15,0 3-8-15,1 0 9 0,-3-2-3 0,2 1-2 16,-2 1-1-16,-2-4 7 0,0 3-8 16,2-4 2-16,1 3-4 0,-1 1 0 0,-1-3 4 0,1 1 1 0,-2 0 0 15,2 1-1-15,1-1 3 0,-1 5-2 16,3-4 1-16,0 3 2 0,3-4-3 0,-2 2-7 0,0-1 3 15,0 1 3-15,2-2-5 0,-1 2 7 16,0 0-7-16,4-3 3 0,-2 1 6 0,4 0-9 16,-3-2 5-16,1 3 3 0,-1-4-1 0,1-1-1 0,1 0 2 15,0 0 0-15,-2-1-3 0,-2 1 2 0,3-1 4 16,-1 2-4-16,1-2-3 0,-5 0-3 0,3 5 4 0,-6-3 7 16,3 0-3-16,3-3-8 0,-2 1 3 15,-2-2-2-15,1-2 3 0,0-3 3 16,0-1-1-16,-3 1-2 0,2 0 0 0,-3 0 0 0,4-1 4 15,0 1-4-15,0 0 1 0,-2 1 3 16,0 4-6-16,2-4 6 0,0 6-5 0,0 3 3 0,-5-3 2 16,1 1-5-16,0-8 3 0,3 3 0 0,1-4-15 0,-3 0 16 15,1 2-4-15,0-2 4 0,-1-1-1 16,2 1 3-16,-2 1-1 0,-1 6-3 0,-1 2 5 0,-1-4 0 16,1-6-5-16,2 0 9 0,3-2 2 0,-2 6-2 0,4-4-5 15,-4-1 4-15,4-2-1 16,-2 0 2-16,0-2 4 0,0 1-4 0,0 1-3 0,0-2 0 15,0-2-2-15,0 5-2 0,0 2 7 0,0-1-7 0,-2-4 2 0,0-2 0 16,2 0 4-16,-1 1 3 0,1-3-8 16,-1 0 3-16,1-1-3 0,0-2-2 0,0 1 3 15,0-3-4-15,0 2 6 0,0-1-9 0,1 1 7 16,-1-2 3-16,0-3-5 0,-1 7-1 0,1-7 0 0,-1 2 0 16,1-2 2-16,-2 4-3 15,2-4-4-15,0 0 7 0,0 0-1 0,0 6-1 0,0-6-8 16,0 0 7-16,0 0-5 0,0 0-13 15,0 0-17-15,0 0-33 0,0 0-30 0,0 0-144 0,0 0-259 0,-6-14 115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39</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6 - Team Decision</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6 - Team Decision</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2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en-US"/>
              <a:t>IT2090</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Lecture 6 - Team Decision</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864862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67" r:id="rId17"/>
    <p:sldLayoutId id="2147484181" r:id="rId1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4.JPG"/><Relationship Id="rId1" Type="http://schemas.openxmlformats.org/officeDocument/2006/relationships/slideLayout" Target="../slideLayouts/slideLayout44.xml"/><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4.xml"/><Relationship Id="rId5" Type="http://schemas.openxmlformats.org/officeDocument/2006/relationships/image" Target="../media/image21.jpe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315200" y="1525633"/>
            <a:ext cx="3886200" cy="3161002"/>
          </a:xfrm>
        </p:spPr>
        <p:txBody>
          <a:bodyPr>
            <a:normAutofit fontScale="90000"/>
          </a:bodyPr>
          <a:lstStyle/>
          <a:p>
            <a:pPr algn="ctr"/>
            <a:br>
              <a:rPr lang="en-US" sz="4400" b="1" dirty="0"/>
            </a:br>
            <a:r>
              <a:rPr lang="en-US" sz="4400" b="1" dirty="0">
                <a:solidFill>
                  <a:srgbClr val="FFC000"/>
                </a:solidFill>
              </a:rPr>
              <a:t>Team Decision</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“Team decision-making strategies should therefore be used when you want to get participation and achieve consensus”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98148ABD-2642-B9FC-FDF2-1C68C7FCFA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1921643"/>
            <a:ext cx="6225217" cy="3257864"/>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dirty="0"/>
              <a:t>Create a constructive environment - (Goal/Right People/Opinions)</a:t>
            </a:r>
          </a:p>
          <a:p>
            <a:pPr>
              <a:lnSpc>
                <a:spcPct val="150000"/>
              </a:lnSpc>
              <a:spcBef>
                <a:spcPts val="0"/>
              </a:spcBef>
              <a:spcAft>
                <a:spcPts val="0"/>
              </a:spcAft>
            </a:pPr>
            <a:r>
              <a:rPr lang="en-US" sz="2400" dirty="0">
                <a:solidFill>
                  <a:srgbClr val="0070C0"/>
                </a:solidFill>
              </a:rPr>
              <a:t>Generate good alternatives -  (Ideas/Different Perspectives/Organize Ideas) </a:t>
            </a:r>
          </a:p>
          <a:p>
            <a:pPr>
              <a:lnSpc>
                <a:spcPct val="150000"/>
              </a:lnSpc>
              <a:spcBef>
                <a:spcPts val="0"/>
              </a:spcBef>
              <a:spcAft>
                <a:spcPts val="0"/>
              </a:spcAft>
            </a:pPr>
            <a:r>
              <a:rPr lang="en-US" sz="2400" dirty="0"/>
              <a:t>Explore these alternatives - (Risks/Impacts/Validations) </a:t>
            </a:r>
          </a:p>
          <a:p>
            <a:pPr>
              <a:lnSpc>
                <a:spcPct val="150000"/>
              </a:lnSpc>
              <a:spcBef>
                <a:spcPts val="0"/>
              </a:spcBef>
              <a:spcAft>
                <a:spcPts val="0"/>
              </a:spcAft>
            </a:pPr>
            <a:r>
              <a:rPr lang="en-US" sz="2400" dirty="0">
                <a:solidFill>
                  <a:srgbClr val="0070C0"/>
                </a:solidFill>
              </a:rPr>
              <a:t>Choose the best alternative -  (Grid Analysis/Decision Trees) </a:t>
            </a:r>
          </a:p>
          <a:p>
            <a:pPr>
              <a:lnSpc>
                <a:spcPct val="150000"/>
              </a:lnSpc>
              <a:spcBef>
                <a:spcPts val="0"/>
              </a:spcBef>
              <a:spcAft>
                <a:spcPts val="0"/>
              </a:spcAft>
            </a:pPr>
            <a:r>
              <a:rPr lang="en-US" sz="2400" dirty="0"/>
              <a:t>Check your decision.</a:t>
            </a:r>
          </a:p>
          <a:p>
            <a:pPr>
              <a:lnSpc>
                <a:spcPct val="150000"/>
              </a:lnSpc>
              <a:spcBef>
                <a:spcPts val="0"/>
              </a:spcBef>
              <a:spcAft>
                <a:spcPts val="0"/>
              </a:spcAft>
            </a:pPr>
            <a:r>
              <a:rPr lang="en-US" sz="2400" dirty="0">
                <a:solidFill>
                  <a:srgbClr val="0070C0"/>
                </a:solidFill>
              </a:rPr>
              <a:t>Test assumptions &amp; Decisions with own Experience</a:t>
            </a:r>
          </a:p>
          <a:p>
            <a:pPr>
              <a:lnSpc>
                <a:spcPct val="150000"/>
              </a:lnSpc>
              <a:spcBef>
                <a:spcPts val="0"/>
              </a:spcBef>
              <a:spcAft>
                <a:spcPts val="0"/>
              </a:spcAft>
            </a:pPr>
            <a:r>
              <a:rPr lang="en-US" sz="2400" dirty="0"/>
              <a:t>Check for Common Decision Making Problems </a:t>
            </a:r>
          </a:p>
          <a:p>
            <a:pPr>
              <a:lnSpc>
                <a:spcPct val="150000"/>
              </a:lnSpc>
              <a:spcBef>
                <a:spcPts val="0"/>
              </a:spcBef>
              <a:spcAft>
                <a:spcPts val="0"/>
              </a:spcAft>
            </a:pPr>
            <a:r>
              <a:rPr lang="en-US" sz="2400" dirty="0">
                <a:solidFill>
                  <a:srgbClr val="0070C0"/>
                </a:solidFill>
              </a:rPr>
              <a:t>Check the Logical Structure of the Decision   </a:t>
            </a:r>
            <a:r>
              <a:rPr lang="en-US" sz="2400" dirty="0"/>
              <a:t>            </a:t>
            </a:r>
          </a:p>
          <a:p>
            <a:pPr>
              <a:lnSpc>
                <a:spcPct val="150000"/>
              </a:lnSpc>
              <a:spcBef>
                <a:spcPts val="0"/>
              </a:spcBef>
              <a:spcAft>
                <a:spcPts val="0"/>
              </a:spcAft>
            </a:pPr>
            <a:r>
              <a:rPr lang="en-US" sz="2400" dirty="0"/>
              <a:t>Communicate your decision, and take action</a:t>
            </a:r>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27505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fontScale="85000" lnSpcReduction="20000"/>
          </a:bodyPr>
          <a:lstStyle/>
          <a:p>
            <a:pPr>
              <a:lnSpc>
                <a:spcPct val="150000"/>
              </a:lnSpc>
              <a:spcBef>
                <a:spcPts val="0"/>
              </a:spcBef>
              <a:spcAft>
                <a:spcPts val="0"/>
              </a:spcAft>
            </a:pPr>
            <a:r>
              <a:rPr lang="en-US" sz="2400" b="1" dirty="0"/>
              <a:t>Create a constructive environment - (Goal/Right People/Opinions)</a:t>
            </a:r>
          </a:p>
          <a:p>
            <a:pPr marL="0" indent="0">
              <a:lnSpc>
                <a:spcPct val="150000"/>
              </a:lnSpc>
              <a:spcBef>
                <a:spcPts val="0"/>
              </a:spcBef>
              <a:spcAft>
                <a:spcPts val="0"/>
              </a:spcAft>
              <a:buNone/>
            </a:pPr>
            <a:r>
              <a:rPr lang="en-US" sz="2400" dirty="0"/>
              <a:t>The goal is to purchase a car that meets your daily needs, fits within your budget, and provides good value over time. This includes considering factors such as reliability, fuel efficiency, and comfort.</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Involve key people who will influence or be affected by the decision, such as your spouse, family members, or a trusted friend who is knowledgeable about cars. If you have a mechanic or car expert you trust, their input can be valuable.</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Open the floor for opinions from everyone involved. For example, if you have a family, consider their views on the car's size, safety features, and comfort. Discuss what everyone is looking for in the new car, such as safety, technology features, or fuel efficiency.</a:t>
            </a:r>
          </a:p>
          <a:p>
            <a:pPr>
              <a:lnSpc>
                <a:spcPct val="150000"/>
              </a:lnSpc>
              <a:spcBef>
                <a:spcPts val="0"/>
              </a:spcBef>
              <a:spcAft>
                <a:spcPts val="0"/>
              </a:spcAft>
            </a:pPr>
            <a:endParaRPr lang="en-US" sz="2400" dirty="0"/>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91040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b="1" dirty="0">
                <a:solidFill>
                  <a:srgbClr val="0070C0"/>
                </a:solidFill>
              </a:rPr>
              <a:t>Generate good alternatives -  (Ideas/Different Perspectives/Organize Ideas) </a:t>
            </a:r>
          </a:p>
          <a:p>
            <a:pPr marL="0" indent="0">
              <a:lnSpc>
                <a:spcPct val="150000"/>
              </a:lnSpc>
              <a:spcBef>
                <a:spcPts val="0"/>
              </a:spcBef>
              <a:spcAft>
                <a:spcPts val="0"/>
              </a:spcAft>
              <a:buNone/>
            </a:pPr>
            <a:r>
              <a:rPr lang="en-US" sz="2400" dirty="0"/>
              <a:t>Brainstorm a list of car models that meet your criteria. Consider different types of vehicles (sedan, SUV, hybrid, electric), and create a list of makes and models that are known for reliability and value.</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Gather insights from different sources. For instance, look at car reviews from trusted automotive websites, ask for recommendations from friends or colleagues, and check consumer reports for reliability ratings. </a:t>
            </a:r>
          </a:p>
          <a:p>
            <a:pPr marL="0" indent="0">
              <a:lnSpc>
                <a:spcPct val="150000"/>
              </a:lnSpc>
              <a:spcBef>
                <a:spcPts val="0"/>
              </a:spcBef>
              <a:spcAft>
                <a:spcPts val="0"/>
              </a:spcAft>
              <a:buNone/>
            </a:pPr>
            <a:endParaRPr lang="en-US" sz="2400" dirty="0"/>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95844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fontScale="92500"/>
          </a:bodyPr>
          <a:lstStyle/>
          <a:p>
            <a:pPr>
              <a:lnSpc>
                <a:spcPct val="150000"/>
              </a:lnSpc>
              <a:spcBef>
                <a:spcPts val="0"/>
              </a:spcBef>
              <a:spcAft>
                <a:spcPts val="0"/>
              </a:spcAft>
            </a:pPr>
            <a:r>
              <a:rPr lang="en-US" sz="2400" b="1" dirty="0"/>
              <a:t>Explore these alternatives - (Risks/Impacts/Validations) </a:t>
            </a:r>
          </a:p>
          <a:p>
            <a:pPr marL="0" indent="0">
              <a:lnSpc>
                <a:spcPct val="150000"/>
              </a:lnSpc>
              <a:spcBef>
                <a:spcPts val="0"/>
              </a:spcBef>
              <a:spcAft>
                <a:spcPts val="0"/>
              </a:spcAft>
              <a:buNone/>
            </a:pPr>
            <a:r>
              <a:rPr lang="en-US" sz="2400" dirty="0"/>
              <a:t>Evaluate the risks associated with each option. For example, buying a used car might involve unexpected maintenance costs, while a new car might depreciate quickly. Consider the warranty coverage and the availability of spare parts.</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Think about the long-term impacts, like fuel costs, insurance premiums, and resale value. For example, a hybrid car might save on fuel costs but could have higher initial costs.</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Validate your alternatives by test-driving the cars, checking online customer reviews, and talking to current owners.</a:t>
            </a:r>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9792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b="1" dirty="0">
                <a:solidFill>
                  <a:srgbClr val="0070C0"/>
                </a:solidFill>
              </a:rPr>
              <a:t>Choose the best alternative -  (Grid Analysis/Decision Trees) </a:t>
            </a:r>
          </a:p>
          <a:p>
            <a:pPr marL="0" indent="0">
              <a:lnSpc>
                <a:spcPct val="150000"/>
              </a:lnSpc>
              <a:spcBef>
                <a:spcPts val="0"/>
              </a:spcBef>
              <a:spcAft>
                <a:spcPts val="0"/>
              </a:spcAft>
              <a:buNone/>
            </a:pPr>
            <a:r>
              <a:rPr lang="en-US" sz="2400" dirty="0"/>
              <a:t>Create a comparison grid where you score each car based on criteria like cost, fuel efficiency, safety, comfort, and brand reputation. Assign weights to each criterion based on its importance to you.</a:t>
            </a:r>
          </a:p>
          <a:p>
            <a:pPr>
              <a:lnSpc>
                <a:spcPct val="150000"/>
              </a:lnSpc>
              <a:spcBef>
                <a:spcPts val="0"/>
              </a:spcBef>
              <a:spcAft>
                <a:spcPts val="0"/>
              </a:spcAft>
            </a:pPr>
            <a:endParaRPr lang="en-US" sz="2400" dirty="0"/>
          </a:p>
          <a:p>
            <a:pPr marL="0" indent="0">
              <a:lnSpc>
                <a:spcPct val="150000"/>
              </a:lnSpc>
              <a:spcBef>
                <a:spcPts val="0"/>
              </a:spcBef>
              <a:spcAft>
                <a:spcPts val="0"/>
              </a:spcAft>
              <a:buNone/>
            </a:pPr>
            <a:r>
              <a:rPr lang="en-US" sz="2400" dirty="0"/>
              <a:t>Develop a decision tree to explore different scenarios, such as the costs of choosing a used car versus a new one, or the potential savings of a hybrid car over time compared to a conventional car.</a:t>
            </a:r>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81684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b="1" dirty="0"/>
              <a:t>Check your decision.</a:t>
            </a:r>
          </a:p>
          <a:p>
            <a:pPr marL="0" indent="0">
              <a:lnSpc>
                <a:spcPct val="150000"/>
              </a:lnSpc>
              <a:spcBef>
                <a:spcPts val="0"/>
              </a:spcBef>
              <a:spcAft>
                <a:spcPts val="0"/>
              </a:spcAft>
              <a:buNone/>
            </a:pPr>
            <a:r>
              <a:rPr lang="en-US" sz="2400" dirty="0"/>
              <a:t>reflect on past car purchases or experiences. Did you encounter issues with certain brands or models? What features or aspects of previous cars did you appreciate or regret? Use these experiences to guide your current decision.</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Be aware of biases like favoring a car due to brand loyalty or being swayed by a salesperson's pitch. Ensure that your decision is based on objective criteria and not just emotional appeal.</a:t>
            </a:r>
          </a:p>
          <a:p>
            <a:pPr marL="0" indent="0">
              <a:lnSpc>
                <a:spcPct val="150000"/>
              </a:lnSpc>
              <a:spcBef>
                <a:spcPts val="0"/>
              </a:spcBef>
              <a:spcAft>
                <a:spcPts val="0"/>
              </a:spcAft>
              <a:buNone/>
            </a:pPr>
            <a:endParaRPr lang="en-US" sz="2400" dirty="0"/>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dirty="0"/>
              <a:t>IT2090</a:t>
            </a:r>
          </a:p>
        </p:txBody>
      </p:sp>
    </p:spTree>
    <p:extLst>
      <p:ext uri="{BB962C8B-B14F-4D97-AF65-F5344CB8AC3E}">
        <p14:creationId xmlns:p14="http://schemas.microsoft.com/office/powerpoint/2010/main" val="3427322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 (Buying a Car)</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b="1" dirty="0">
                <a:solidFill>
                  <a:srgbClr val="0070C0"/>
                </a:solidFill>
              </a:rPr>
              <a:t>Test assumptions &amp; Decisions with own Experience</a:t>
            </a:r>
          </a:p>
          <a:p>
            <a:pPr marL="0" indent="0">
              <a:lnSpc>
                <a:spcPct val="150000"/>
              </a:lnSpc>
              <a:spcBef>
                <a:spcPts val="0"/>
              </a:spcBef>
              <a:spcAft>
                <a:spcPts val="0"/>
              </a:spcAft>
              <a:buNone/>
            </a:pPr>
            <a:r>
              <a:rPr lang="en-US" sz="2400" dirty="0"/>
              <a:t>Clearly communicate the decision to anyone involved, explaining why this particular car was chosen based on the analysis and criteria. If others were involved, ensure they understand the rationale behind the choice.</a:t>
            </a:r>
          </a:p>
          <a:p>
            <a:pPr marL="0" indent="0">
              <a:lnSpc>
                <a:spcPct val="150000"/>
              </a:lnSpc>
              <a:spcBef>
                <a:spcPts val="0"/>
              </a:spcBef>
              <a:spcAft>
                <a:spcPts val="0"/>
              </a:spcAft>
              <a:buNone/>
            </a:pPr>
            <a:endParaRPr lang="en-US" sz="2400" dirty="0"/>
          </a:p>
          <a:p>
            <a:pPr marL="0" indent="0">
              <a:lnSpc>
                <a:spcPct val="150000"/>
              </a:lnSpc>
              <a:spcBef>
                <a:spcPts val="0"/>
              </a:spcBef>
              <a:spcAft>
                <a:spcPts val="0"/>
              </a:spcAft>
              <a:buNone/>
            </a:pPr>
            <a:r>
              <a:rPr lang="en-US" sz="2400" dirty="0"/>
              <a:t>Take action by negotiating the best price with the dealer, securing financing if needed, and completing the purchase</a:t>
            </a:r>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601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437744"/>
            <a:ext cx="11333426" cy="927279"/>
          </a:xfrm>
        </p:spPr>
        <p:txBody>
          <a:bodyPr>
            <a:normAutofit/>
          </a:bodyPr>
          <a:lstStyle/>
          <a:p>
            <a:r>
              <a:rPr lang="en-US" dirty="0"/>
              <a:t>Decision making</a:t>
            </a:r>
          </a:p>
        </p:txBody>
      </p:sp>
      <p:sp>
        <p:nvSpPr>
          <p:cNvPr id="3" name="Content Placeholder 2"/>
          <p:cNvSpPr>
            <a:spLocks noGrp="1"/>
          </p:cNvSpPr>
          <p:nvPr>
            <p:ph idx="1"/>
          </p:nvPr>
        </p:nvSpPr>
        <p:spPr>
          <a:xfrm>
            <a:off x="721197" y="1709530"/>
            <a:ext cx="11333427" cy="3472070"/>
          </a:xfrm>
        </p:spPr>
        <p:txBody>
          <a:bodyPr/>
          <a:lstStyle/>
          <a:p>
            <a:pPr marL="0" indent="0">
              <a:buNone/>
            </a:pPr>
            <a:r>
              <a:rPr lang="en-US" sz="3600" dirty="0"/>
              <a:t>Three main areas that support systematic process are:</a:t>
            </a:r>
          </a:p>
          <a:p>
            <a:pPr marL="0" indent="0">
              <a:buNone/>
            </a:pPr>
            <a:endParaRPr lang="en-US" dirty="0"/>
          </a:p>
          <a:p>
            <a:pPr marL="457200" lvl="1" indent="0">
              <a:buNone/>
            </a:pPr>
            <a:r>
              <a:rPr lang="en-US" sz="2800" dirty="0">
                <a:effectLst/>
              </a:rPr>
              <a:t>1. E</a:t>
            </a:r>
            <a:r>
              <a:rPr lang="en-US" sz="2800" dirty="0"/>
              <a:t>nvironments for decision making</a:t>
            </a:r>
            <a:endParaRPr lang="en-US" sz="2800" dirty="0">
              <a:effectLst/>
            </a:endParaRPr>
          </a:p>
          <a:p>
            <a:pPr marL="457200" lvl="1" indent="0">
              <a:buNone/>
            </a:pPr>
            <a:r>
              <a:rPr lang="en-US" sz="2800" dirty="0">
                <a:effectLst/>
              </a:rPr>
              <a:t>2. </a:t>
            </a:r>
            <a:r>
              <a:rPr lang="en-US" sz="2800" dirty="0"/>
              <a:t>Methods for decision making</a:t>
            </a:r>
            <a:endParaRPr lang="en-US" sz="2800" dirty="0">
              <a:effectLst/>
            </a:endParaRPr>
          </a:p>
          <a:p>
            <a:pPr marL="457200" lvl="1" indent="0">
              <a:buNone/>
            </a:pPr>
            <a:r>
              <a:rPr lang="en-US" sz="2800" dirty="0">
                <a:effectLst/>
              </a:rPr>
              <a:t>3. </a:t>
            </a:r>
            <a:r>
              <a:rPr lang="en-US" sz="2800" dirty="0"/>
              <a:t>Tools for decision making</a:t>
            </a:r>
            <a:endParaRPr lang="en-US" sz="2800"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17</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6A2781-E5A3-2930-BEFC-085D6F166C07}"/>
                  </a:ext>
                </a:extLst>
              </p14:cNvPr>
              <p14:cNvContentPartPr/>
              <p14:nvPr/>
            </p14:nvContentPartPr>
            <p14:xfrm>
              <a:off x="10807200" y="4419360"/>
              <a:ext cx="16920" cy="7560"/>
            </p14:xfrm>
          </p:contentPart>
        </mc:Choice>
        <mc:Fallback xmlns="">
          <p:pic>
            <p:nvPicPr>
              <p:cNvPr id="4" name="Ink 3">
                <a:extLst>
                  <a:ext uri="{FF2B5EF4-FFF2-40B4-BE49-F238E27FC236}">
                    <a16:creationId xmlns:a16="http://schemas.microsoft.com/office/drawing/2014/main" id="{FC6A2781-E5A3-2930-BEFC-085D6F166C07}"/>
                  </a:ext>
                </a:extLst>
              </p:cNvPr>
              <p:cNvPicPr/>
              <p:nvPr/>
            </p:nvPicPr>
            <p:blipFill>
              <a:blip r:embed="rId3"/>
              <a:stretch>
                <a:fillRect/>
              </a:stretch>
            </p:blipFill>
            <p:spPr>
              <a:xfrm>
                <a:off x="10797840" y="4410000"/>
                <a:ext cx="35640" cy="26280"/>
              </a:xfrm>
              <a:prstGeom prst="rect">
                <a:avLst/>
              </a:prstGeom>
            </p:spPr>
          </p:pic>
        </mc:Fallback>
      </mc:AlternateContent>
      <p:sp>
        <p:nvSpPr>
          <p:cNvPr id="7" name="Footer Placeholder 6">
            <a:extLst>
              <a:ext uri="{FF2B5EF4-FFF2-40B4-BE49-F238E27FC236}">
                <a16:creationId xmlns:a16="http://schemas.microsoft.com/office/drawing/2014/main" id="{3EEE2172-308E-839B-920F-E4799524AFFB}"/>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50DEAA1D-D66D-F738-37D8-347EA711C8A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650053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763" y="235536"/>
            <a:ext cx="9738984" cy="927278"/>
          </a:xfrm>
        </p:spPr>
        <p:txBody>
          <a:bodyPr>
            <a:normAutofit/>
          </a:bodyPr>
          <a:lstStyle/>
          <a:p>
            <a:r>
              <a:rPr lang="en-US" dirty="0"/>
              <a:t>Environments for Decision Making</a:t>
            </a:r>
          </a:p>
        </p:txBody>
      </p:sp>
      <p:sp>
        <p:nvSpPr>
          <p:cNvPr id="5" name="Slide Number Placeholder 4"/>
          <p:cNvSpPr>
            <a:spLocks noGrp="1"/>
          </p:cNvSpPr>
          <p:nvPr>
            <p:ph type="sldNum" sz="quarter" idx="12"/>
          </p:nvPr>
        </p:nvSpPr>
        <p:spPr/>
        <p:txBody>
          <a:bodyPr/>
          <a:lstStyle/>
          <a:p>
            <a:fld id="{ADA7478D-009C-45E0-9539-59336C0CB2CA}" type="slidenum">
              <a:rPr lang="en-US" smtClean="0"/>
              <a:pPr/>
              <a:t>18</a:t>
            </a:fld>
            <a:endParaRPr lang="en-US"/>
          </a:p>
        </p:txBody>
      </p:sp>
      <p:pic>
        <p:nvPicPr>
          <p:cNvPr id="8" name="Content Placeholder 7" descr="A person standing next to a palm tree in front of a building&#10;&#10;Description automatically generated">
            <a:extLst>
              <a:ext uri="{FF2B5EF4-FFF2-40B4-BE49-F238E27FC236}">
                <a16:creationId xmlns:a16="http://schemas.microsoft.com/office/drawing/2014/main" id="{80BC8CE4-FF02-47B1-AD59-491A6601131F}"/>
              </a:ext>
            </a:extLst>
          </p:cNvPr>
          <p:cNvPicPr>
            <a:picLocks noGrp="1" noChangeAspect="1"/>
          </p:cNvPicPr>
          <p:nvPr>
            <p:ph idx="1"/>
          </p:nvPr>
        </p:nvPicPr>
        <p:blipFill>
          <a:blip r:embed="rId2"/>
          <a:stretch>
            <a:fillRect/>
          </a:stretch>
        </p:blipFill>
        <p:spPr>
          <a:xfrm>
            <a:off x="2050473" y="1001941"/>
            <a:ext cx="8091053" cy="5343858"/>
          </a:xfrm>
        </p:spPr>
      </p:pic>
      <p:sp>
        <p:nvSpPr>
          <p:cNvPr id="3" name="Footer Placeholder 2">
            <a:extLst>
              <a:ext uri="{FF2B5EF4-FFF2-40B4-BE49-F238E27FC236}">
                <a16:creationId xmlns:a16="http://schemas.microsoft.com/office/drawing/2014/main" id="{AB82F45F-C8F6-5053-B163-F091E82EED1C}"/>
              </a:ext>
            </a:extLst>
          </p:cNvPr>
          <p:cNvSpPr>
            <a:spLocks noGrp="1"/>
          </p:cNvSpPr>
          <p:nvPr>
            <p:ph type="ftr" sz="quarter" idx="11"/>
          </p:nvPr>
        </p:nvSpPr>
        <p:spPr/>
        <p:txBody>
          <a:bodyPr/>
          <a:lstStyle/>
          <a:p>
            <a:r>
              <a:rPr lang="en-US"/>
              <a:t>Lecture 6 - Team Decision</a:t>
            </a:r>
            <a:endParaRPr lang="en-US" dirty="0"/>
          </a:p>
        </p:txBody>
      </p:sp>
      <p:sp>
        <p:nvSpPr>
          <p:cNvPr id="4" name="Date Placeholder 3">
            <a:extLst>
              <a:ext uri="{FF2B5EF4-FFF2-40B4-BE49-F238E27FC236}">
                <a16:creationId xmlns:a16="http://schemas.microsoft.com/office/drawing/2014/main" id="{6BA10073-594B-27A1-3BBB-4676EF0F321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93576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1" y="791570"/>
            <a:ext cx="3779519" cy="5262390"/>
          </a:xfrm>
        </p:spPr>
        <p:txBody>
          <a:bodyPr anchor="ctr">
            <a:normAutofit/>
          </a:bodyPr>
          <a:lstStyle/>
          <a:p>
            <a:pPr algn="r"/>
            <a:r>
              <a:rPr lang="en-US" sz="4800" dirty="0">
                <a:solidFill>
                  <a:srgbClr val="0070C0"/>
                </a:solidFill>
              </a:rPr>
              <a:t>Features of a Thinking Environment</a:t>
            </a:r>
          </a:p>
        </p:txBody>
      </p:sp>
      <p:sp>
        <p:nvSpPr>
          <p:cNvPr id="3" name="Content Placeholder 2"/>
          <p:cNvSpPr>
            <a:spLocks noGrp="1"/>
          </p:cNvSpPr>
          <p:nvPr>
            <p:ph idx="1"/>
          </p:nvPr>
        </p:nvSpPr>
        <p:spPr>
          <a:xfrm>
            <a:off x="4648199" y="457200"/>
            <a:ext cx="6903719" cy="5262390"/>
          </a:xfrm>
        </p:spPr>
        <p:txBody>
          <a:bodyPr anchor="ctr">
            <a:normAutofit/>
          </a:bodyPr>
          <a:lstStyle/>
          <a:p>
            <a:pPr marL="457200" indent="-457200">
              <a:buFont typeface="+mj-lt"/>
              <a:buAutoNum type="arabicPeriod"/>
            </a:pPr>
            <a:r>
              <a:rPr lang="en-US" sz="1800" dirty="0">
                <a:effectLst/>
              </a:rPr>
              <a:t> </a:t>
            </a:r>
            <a:r>
              <a:rPr lang="en-US" sz="2400" dirty="0">
                <a:effectLst/>
              </a:rPr>
              <a:t>Attention</a:t>
            </a:r>
            <a:endParaRPr lang="en-US" sz="2400" dirty="0"/>
          </a:p>
          <a:p>
            <a:pPr marL="530352" lvl="1" indent="0">
              <a:buNone/>
            </a:pPr>
            <a:r>
              <a:rPr lang="en-US" sz="2400" i="1" dirty="0"/>
              <a:t>- listening with respect, interest and fascination to your team members </a:t>
            </a:r>
            <a:endParaRPr lang="en-US" sz="2400" dirty="0">
              <a:effectLst/>
            </a:endParaRPr>
          </a:p>
          <a:p>
            <a:pPr marL="514350" indent="-514350">
              <a:buFont typeface="+mj-lt"/>
              <a:buAutoNum type="arabicPeriod"/>
            </a:pPr>
            <a:r>
              <a:rPr lang="en-US" sz="2400" dirty="0">
                <a:effectLst/>
              </a:rPr>
              <a:t> </a:t>
            </a:r>
            <a:r>
              <a:rPr lang="en-US" sz="2400" dirty="0"/>
              <a:t>Incisive (sharp) Questions</a:t>
            </a:r>
          </a:p>
          <a:p>
            <a:pPr marL="530352" lvl="1" indent="0">
              <a:buNone/>
            </a:pPr>
            <a:r>
              <a:rPr lang="en-US" sz="2400" dirty="0"/>
              <a:t>- removing assumptions that limit ideas </a:t>
            </a:r>
          </a:p>
          <a:p>
            <a:pPr marL="514350" indent="-514350">
              <a:buFont typeface="+mj-lt"/>
              <a:buAutoNum type="arabicPeriod"/>
            </a:pPr>
            <a:r>
              <a:rPr lang="en-US" sz="2400" dirty="0"/>
              <a:t> Equality</a:t>
            </a:r>
          </a:p>
          <a:p>
            <a:pPr marL="530352" lvl="1" indent="0">
              <a:buNone/>
            </a:pPr>
            <a:r>
              <a:rPr lang="en-US" sz="2400" dirty="0"/>
              <a:t>- treating each team member as a thinking peer </a:t>
            </a:r>
            <a:endParaRPr lang="en-US" sz="2400" dirty="0">
              <a:effectLst/>
            </a:endParaRPr>
          </a:p>
          <a:p>
            <a:pPr marL="514350" indent="-514350">
              <a:buFont typeface="+mj-lt"/>
              <a:buAutoNum type="arabicPeriod"/>
            </a:pPr>
            <a:r>
              <a:rPr lang="en-US" sz="2400" dirty="0">
                <a:effectLst/>
              </a:rPr>
              <a:t> </a:t>
            </a:r>
            <a:r>
              <a:rPr lang="en-US" sz="2400" dirty="0"/>
              <a:t>Appreciation</a:t>
            </a:r>
          </a:p>
          <a:p>
            <a:pPr marL="530352" lvl="1" indent="0">
              <a:buNone/>
            </a:pPr>
            <a:r>
              <a:rPr lang="en-US" sz="2400" dirty="0"/>
              <a:t>- practicing a 5:1 ration of appreciation to criticism of your teammates and their ideas</a:t>
            </a:r>
            <a:endParaRPr lang="en-US" sz="2400" dirty="0">
              <a:effectLst/>
            </a:endParaRPr>
          </a:p>
          <a:p>
            <a:pPr marL="514350" indent="-514350">
              <a:buFont typeface="+mj-lt"/>
              <a:buAutoNum type="arabicPeriod"/>
            </a:pPr>
            <a:r>
              <a:rPr lang="en-US" sz="2400" dirty="0"/>
              <a:t> Ease</a:t>
            </a:r>
          </a:p>
          <a:p>
            <a:pPr marL="530352" lvl="1" indent="0">
              <a:buNone/>
            </a:pPr>
            <a:r>
              <a:rPr lang="en-US" sz="2400" dirty="0"/>
              <a:t>- ease creates. Urgency destroys</a:t>
            </a:r>
          </a:p>
        </p:txBody>
      </p:sp>
      <p:sp>
        <p:nvSpPr>
          <p:cNvPr id="5" name="Slide Number Placeholder 4"/>
          <p:cNvSpPr>
            <a:spLocks noGrp="1"/>
          </p:cNvSpPr>
          <p:nvPr>
            <p:ph type="sldNum" sz="quarter" idx="12"/>
          </p:nvPr>
        </p:nvSpPr>
        <p:spPr>
          <a:xfrm>
            <a:off x="9472736" y="6453386"/>
            <a:ext cx="1596292" cy="404614"/>
          </a:xfrm>
        </p:spPr>
        <p:txBody>
          <a:bodyPr>
            <a:normAutofit/>
          </a:bodyPr>
          <a:lstStyle/>
          <a:p>
            <a:pPr>
              <a:spcAft>
                <a:spcPts val="600"/>
              </a:spcAft>
            </a:pPr>
            <a:fld id="{ADA7478D-009C-45E0-9539-59336C0CB2CA}" type="slidenum">
              <a:rPr lang="en-US" smtClean="0"/>
              <a:pPr>
                <a:spcAft>
                  <a:spcPts val="600"/>
                </a:spcAft>
              </a:pPr>
              <a:t>19</a:t>
            </a:fld>
            <a:endParaRPr lang="en-US"/>
          </a:p>
        </p:txBody>
      </p:sp>
      <p:sp>
        <p:nvSpPr>
          <p:cNvPr id="7" name="Footer Placeholder 6">
            <a:extLst>
              <a:ext uri="{FF2B5EF4-FFF2-40B4-BE49-F238E27FC236}">
                <a16:creationId xmlns:a16="http://schemas.microsoft.com/office/drawing/2014/main" id="{941B308E-E9EA-0813-FE4F-E92011855BEE}"/>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2808FA5D-59D8-F64C-3531-1C9C9638828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49739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br>
              <a:rPr lang="en-US" dirty="0"/>
            </a:br>
            <a:endParaRPr lang="en-US" dirty="0"/>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6 - Team Decision</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80" y="791570"/>
            <a:ext cx="4018839" cy="5262390"/>
          </a:xfrm>
        </p:spPr>
        <p:txBody>
          <a:bodyPr anchor="ctr">
            <a:normAutofit/>
          </a:bodyPr>
          <a:lstStyle/>
          <a:p>
            <a:pPr algn="r"/>
            <a:r>
              <a:rPr lang="en-US" sz="4800" dirty="0">
                <a:solidFill>
                  <a:srgbClr val="0070C0"/>
                </a:solidFill>
              </a:rPr>
              <a:t>Features of a Thinking Environment</a:t>
            </a:r>
          </a:p>
        </p:txBody>
      </p:sp>
      <p:sp>
        <p:nvSpPr>
          <p:cNvPr id="3" name="Content Placeholder 2"/>
          <p:cNvSpPr>
            <a:spLocks noGrp="1"/>
          </p:cNvSpPr>
          <p:nvPr>
            <p:ph idx="1"/>
          </p:nvPr>
        </p:nvSpPr>
        <p:spPr>
          <a:xfrm>
            <a:off x="4343400" y="791570"/>
            <a:ext cx="7467600" cy="5262390"/>
          </a:xfrm>
        </p:spPr>
        <p:txBody>
          <a:bodyPr anchor="ctr">
            <a:noAutofit/>
          </a:bodyPr>
          <a:lstStyle/>
          <a:p>
            <a:pPr marL="457200" indent="-457200">
              <a:buFont typeface="+mj-lt"/>
              <a:buAutoNum type="arabicPeriod" startAt="6"/>
            </a:pPr>
            <a:r>
              <a:rPr lang="en-US" sz="2400" dirty="0">
                <a:effectLst/>
              </a:rPr>
              <a:t>  </a:t>
            </a:r>
            <a:r>
              <a:rPr lang="en-US" sz="2400" dirty="0"/>
              <a:t>Encouragement</a:t>
            </a:r>
          </a:p>
          <a:p>
            <a:pPr marL="530352" lvl="1" indent="0">
              <a:buNone/>
            </a:pPr>
            <a:r>
              <a:rPr lang="en-US" dirty="0"/>
              <a:t>- moving beyond competition with your teammates to collaboration </a:t>
            </a:r>
          </a:p>
          <a:p>
            <a:pPr marL="457200" indent="-457200">
              <a:buFont typeface="+mj-lt"/>
              <a:buAutoNum type="arabicPeriod" startAt="6"/>
            </a:pPr>
            <a:r>
              <a:rPr lang="en-US" sz="2400" dirty="0"/>
              <a:t> Feelings</a:t>
            </a:r>
          </a:p>
          <a:p>
            <a:pPr marL="530352" lvl="1" indent="0">
              <a:buNone/>
            </a:pPr>
            <a:r>
              <a:rPr lang="en-US" dirty="0"/>
              <a:t> - allowing sufficient emotional release to restore thinking </a:t>
            </a:r>
          </a:p>
          <a:p>
            <a:pPr marL="457200" indent="-457200">
              <a:buFont typeface="+mj-lt"/>
              <a:buAutoNum type="arabicPeriod" startAt="6"/>
            </a:pPr>
            <a:r>
              <a:rPr lang="en-US" sz="2400" dirty="0"/>
              <a:t> Information</a:t>
            </a:r>
          </a:p>
          <a:p>
            <a:pPr marL="530352" lvl="1" indent="0">
              <a:buNone/>
            </a:pPr>
            <a:r>
              <a:rPr lang="en-US" dirty="0"/>
              <a:t>- providing a fuller, more accurate picture of reality </a:t>
            </a:r>
          </a:p>
          <a:p>
            <a:pPr marL="457200" indent="-457200">
              <a:buFont typeface="+mj-lt"/>
              <a:buAutoNum type="arabicPeriod" startAt="6"/>
            </a:pPr>
            <a:r>
              <a:rPr lang="en-US" sz="2400" dirty="0"/>
              <a:t> Place</a:t>
            </a:r>
          </a:p>
          <a:p>
            <a:pPr marL="530352" lvl="1" indent="0">
              <a:buNone/>
            </a:pPr>
            <a:r>
              <a:rPr lang="en-US" dirty="0"/>
              <a:t>- creating a physical environment that says ‘You matter </a:t>
            </a:r>
          </a:p>
          <a:p>
            <a:pPr marL="457200" indent="-457200">
              <a:buFont typeface="+mj-lt"/>
              <a:buAutoNum type="arabicPeriod" startAt="6"/>
            </a:pPr>
            <a:r>
              <a:rPr lang="en-US" sz="2400" i="1" dirty="0"/>
              <a:t> </a:t>
            </a:r>
            <a:r>
              <a:rPr lang="en-US" sz="2400" dirty="0"/>
              <a:t>Diversity</a:t>
            </a:r>
          </a:p>
          <a:p>
            <a:pPr marL="530352" lvl="1" indent="0">
              <a:buNone/>
            </a:pPr>
            <a:r>
              <a:rPr lang="en-US" dirty="0"/>
              <a:t>- adding quality because of the differences between participants </a:t>
            </a:r>
          </a:p>
        </p:txBody>
      </p:sp>
      <p:sp>
        <p:nvSpPr>
          <p:cNvPr id="5" name="Slide Number Placeholder 4"/>
          <p:cNvSpPr>
            <a:spLocks noGrp="1"/>
          </p:cNvSpPr>
          <p:nvPr>
            <p:ph type="sldNum" sz="quarter" idx="12"/>
          </p:nvPr>
        </p:nvSpPr>
        <p:spPr>
          <a:xfrm>
            <a:off x="9472736" y="6453386"/>
            <a:ext cx="1596292" cy="404614"/>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ADA7478D-009C-45E0-9539-59336C0CB2CA}" type="slidenum">
              <a:rPr kumimoji="0" lang="en-US" b="0" i="0" u="none" strike="noStrike" kern="1200" cap="none" spc="0" normalizeH="0" baseline="0" noProof="0" smtClean="0">
                <a:ln>
                  <a:noFill/>
                </a:ln>
                <a:effectLst/>
                <a:uLnTx/>
                <a:uFillTx/>
                <a:latin typeface="Franklin Gothic Book" panose="020B0503020102020204"/>
                <a:ea typeface="+mn-ea"/>
                <a:cs typeface="+mn-cs"/>
              </a:rPr>
              <a:pPr marL="0" marR="0" lvl="0" indent="0" defTabSz="457200" rtl="0" eaLnBrk="1" fontAlgn="auto" latinLnBrk="0" hangingPunct="1">
                <a:spcBef>
                  <a:spcPts val="0"/>
                </a:spcBef>
                <a:spcAft>
                  <a:spcPts val="600"/>
                </a:spcAft>
                <a:buClrTx/>
                <a:buSzTx/>
                <a:buFontTx/>
                <a:buNone/>
                <a:tabLst/>
                <a:defRPr/>
              </a:pPr>
              <a:t>20</a:t>
            </a:fld>
            <a:endParaRPr kumimoji="0" lang="en-US" b="0" i="0" u="none" strike="noStrike" kern="1200" cap="none" spc="0" normalizeH="0" baseline="0" noProof="0">
              <a:ln>
                <a:noFill/>
              </a:ln>
              <a:effectLst/>
              <a:uLnTx/>
              <a:uFillTx/>
              <a:latin typeface="Franklin Gothic Book" panose="020B0503020102020204"/>
              <a:ea typeface="+mn-ea"/>
              <a:cs typeface="+mn-cs"/>
            </a:endParaRPr>
          </a:p>
        </p:txBody>
      </p:sp>
      <p:sp>
        <p:nvSpPr>
          <p:cNvPr id="8" name="Footer Placeholder 7">
            <a:extLst>
              <a:ext uri="{FF2B5EF4-FFF2-40B4-BE49-F238E27FC236}">
                <a16:creationId xmlns:a16="http://schemas.microsoft.com/office/drawing/2014/main" id="{FDB3977B-FB92-989B-83E0-03552731FCB6}"/>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4F28205C-D014-4C11-294E-A7130E002A08}"/>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29433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Methods for Decision Making</a:t>
            </a:r>
          </a:p>
        </p:txBody>
      </p:sp>
      <p:sp>
        <p:nvSpPr>
          <p:cNvPr id="3" name="Content Placeholder 2"/>
          <p:cNvSpPr>
            <a:spLocks noGrp="1"/>
          </p:cNvSpPr>
          <p:nvPr>
            <p:ph idx="1"/>
          </p:nvPr>
        </p:nvSpPr>
        <p:spPr>
          <a:xfrm>
            <a:off x="838200" y="1536192"/>
            <a:ext cx="10515600" cy="4820158"/>
          </a:xfrm>
        </p:spPr>
        <p:txBody>
          <a:bodyPr>
            <a:normAutofit lnSpcReduction="10000"/>
          </a:bodyPr>
          <a:lstStyle/>
          <a:p>
            <a:r>
              <a:rPr lang="en-US" sz="2800" i="1" dirty="0"/>
              <a:t>Understanding  the decision-making methods will help you to make the best decision available.</a:t>
            </a:r>
          </a:p>
          <a:p>
            <a:endParaRPr lang="en-US" sz="2800" i="1" dirty="0"/>
          </a:p>
          <a:p>
            <a:pPr lvl="1"/>
            <a:r>
              <a:rPr lang="en-US" sz="2800" dirty="0"/>
              <a:t>Best Decision</a:t>
            </a:r>
          </a:p>
          <a:p>
            <a:pPr marL="987552" lvl="1" indent="-457200">
              <a:buFont typeface="+mj-lt"/>
              <a:buAutoNum type="arabicPeriod"/>
            </a:pPr>
            <a:r>
              <a:rPr lang="en-US" dirty="0"/>
              <a:t>would not have been thought of by an individual alone</a:t>
            </a:r>
          </a:p>
          <a:p>
            <a:pPr marL="987552" lvl="1" indent="-457200">
              <a:buFont typeface="+mj-lt"/>
              <a:buAutoNum type="arabicPeriod"/>
            </a:pPr>
            <a:r>
              <a:rPr lang="en-US" dirty="0"/>
              <a:t>a sound solution to the problem</a:t>
            </a:r>
          </a:p>
          <a:p>
            <a:pPr marL="987552" lvl="1" indent="-457200">
              <a:buFont typeface="+mj-lt"/>
              <a:buAutoNum type="arabicPeriod"/>
            </a:pPr>
            <a:r>
              <a:rPr lang="en-US" dirty="0"/>
              <a:t>a decision based upon input, as unbiased as possible, from each team member</a:t>
            </a:r>
          </a:p>
          <a:p>
            <a:pPr marL="987552" lvl="1" indent="-457200">
              <a:buFont typeface="+mj-lt"/>
              <a:buAutoNum type="arabicPeriod"/>
            </a:pPr>
            <a:r>
              <a:rPr lang="en-US" dirty="0"/>
              <a:t>addresses the team’s goal for the decision-making process. </a:t>
            </a:r>
            <a:endParaRPr lang="en-US" sz="6000" i="1" dirty="0"/>
          </a:p>
          <a:p>
            <a:pPr marL="0" indent="0">
              <a:buNone/>
            </a:pPr>
            <a:r>
              <a:rPr lang="en-US" sz="2800" i="1" dirty="0"/>
              <a:t> </a:t>
            </a:r>
          </a:p>
          <a:p>
            <a:r>
              <a:rPr lang="en-US" sz="2800" i="1" dirty="0"/>
              <a:t>Methods describe how we work, how they affect and manipulate the team decision making process in productive ways.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21</a:t>
            </a:fld>
            <a:endParaRPr lang="en-US"/>
          </a:p>
        </p:txBody>
      </p:sp>
      <p:sp>
        <p:nvSpPr>
          <p:cNvPr id="6" name="Footer Placeholder 5">
            <a:extLst>
              <a:ext uri="{FF2B5EF4-FFF2-40B4-BE49-F238E27FC236}">
                <a16:creationId xmlns:a16="http://schemas.microsoft.com/office/drawing/2014/main" id="{5D20E34D-63E9-0769-1511-779806059E65}"/>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05839E4E-3845-CBD5-6332-2DD61105384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77802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609600"/>
            <a:ext cx="11333426" cy="927279"/>
          </a:xfrm>
        </p:spPr>
        <p:txBody>
          <a:bodyPr>
            <a:normAutofit/>
          </a:bodyPr>
          <a:lstStyle/>
          <a:p>
            <a:r>
              <a:rPr lang="en-US" dirty="0"/>
              <a:t>Methods of Decision Making</a:t>
            </a:r>
          </a:p>
        </p:txBody>
      </p:sp>
      <p:sp>
        <p:nvSpPr>
          <p:cNvPr id="3" name="Content Placeholder 2"/>
          <p:cNvSpPr>
            <a:spLocks noGrp="1"/>
          </p:cNvSpPr>
          <p:nvPr>
            <p:ph idx="1"/>
          </p:nvPr>
        </p:nvSpPr>
        <p:spPr>
          <a:xfrm>
            <a:off x="721197" y="1709530"/>
            <a:ext cx="11333427" cy="5148470"/>
          </a:xfrm>
        </p:spPr>
        <p:txBody>
          <a:bodyPr>
            <a:normAutofit/>
          </a:bodyPr>
          <a:lstStyle/>
          <a:p>
            <a:pPr marL="0" indent="0">
              <a:buNone/>
            </a:pPr>
            <a:r>
              <a:rPr lang="en-US" sz="2800" dirty="0"/>
              <a:t>1. Decision by consensus</a:t>
            </a:r>
          </a:p>
          <a:p>
            <a:pPr marL="530352" lvl="1" indent="0">
              <a:buNone/>
            </a:pPr>
            <a:r>
              <a:rPr lang="en-US" sz="2400" dirty="0"/>
              <a:t>Time available allows a consensus to be reached; the team is sufficiently skilled to reach a consensus; the team commitment required to implement the decision is high. </a:t>
            </a:r>
          </a:p>
          <a:p>
            <a:pPr marL="0" indent="0">
              <a:buNone/>
            </a:pPr>
            <a:r>
              <a:rPr lang="en-US" sz="2400" dirty="0"/>
              <a:t>2. </a:t>
            </a:r>
            <a:r>
              <a:rPr lang="en-US" sz="2800" dirty="0"/>
              <a:t>Decision by majority vote</a:t>
            </a:r>
          </a:p>
          <a:p>
            <a:pPr marL="530352" lvl="1" indent="0">
              <a:buNone/>
            </a:pPr>
            <a:r>
              <a:rPr lang="en-US" sz="2400" dirty="0"/>
              <a:t>Time constraints require decision; group consensus supporting voting process; team commitment required to implement decision is moderately high</a:t>
            </a:r>
            <a:r>
              <a:rPr lang="en-US" dirty="0"/>
              <a:t>. </a:t>
            </a:r>
          </a:p>
          <a:p>
            <a:pPr marL="0" indent="0">
              <a:buNone/>
            </a:pPr>
            <a:r>
              <a:rPr lang="en-US" sz="2400" dirty="0"/>
              <a:t>3. </a:t>
            </a:r>
            <a:r>
              <a:rPr lang="en-US" sz="2800" dirty="0"/>
              <a:t>Decision by minority vote (EXCO)</a:t>
            </a:r>
          </a:p>
          <a:p>
            <a:pPr marL="530352" lvl="1" indent="0">
              <a:buNone/>
            </a:pPr>
            <a:r>
              <a:rPr lang="en-US" sz="2400" dirty="0"/>
              <a:t>Limited time prevents convening entire team; clear choice of minority group; team commitment required to implement the decision is moderately low </a:t>
            </a:r>
          </a:p>
          <a:p>
            <a:pPr marL="0" indent="0">
              <a:buNone/>
            </a:pPr>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A7478D-009C-45E0-9539-59336C0CB2CA}" type="slidenum">
              <a:rPr kumimoji="0" lang="en-US" sz="1200" b="0" i="0" u="none" strike="noStrike" kern="1200" cap="none" spc="0" normalizeH="0" baseline="0" noProof="0" smtClean="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191B0E"/>
              </a:solidFill>
              <a:effectLst/>
              <a:uLnTx/>
              <a:uFillTx/>
              <a:latin typeface="Franklin Gothic Book" panose="020B0503020102020204"/>
              <a:ea typeface="+mn-ea"/>
              <a:cs typeface="+mn-cs"/>
            </a:endParaRPr>
          </a:p>
        </p:txBody>
      </p:sp>
      <p:sp>
        <p:nvSpPr>
          <p:cNvPr id="6" name="Footer Placeholder 5">
            <a:extLst>
              <a:ext uri="{FF2B5EF4-FFF2-40B4-BE49-F238E27FC236}">
                <a16:creationId xmlns:a16="http://schemas.microsoft.com/office/drawing/2014/main" id="{F488B4E5-9494-7250-6649-78CF6518DDF4}"/>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4B743468-3CD5-99FE-0817-E8E538565A1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05133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304800"/>
            <a:ext cx="11333426" cy="927279"/>
          </a:xfrm>
        </p:spPr>
        <p:txBody>
          <a:bodyPr>
            <a:normAutofit/>
          </a:bodyPr>
          <a:lstStyle/>
          <a:p>
            <a:r>
              <a:rPr lang="en-US" dirty="0"/>
              <a:t>Methods of Decision Making</a:t>
            </a:r>
          </a:p>
        </p:txBody>
      </p:sp>
      <p:sp>
        <p:nvSpPr>
          <p:cNvPr id="3" name="Content Placeholder 2"/>
          <p:cNvSpPr>
            <a:spLocks noGrp="1"/>
          </p:cNvSpPr>
          <p:nvPr>
            <p:ph idx="1"/>
          </p:nvPr>
        </p:nvSpPr>
        <p:spPr>
          <a:xfrm>
            <a:off x="721197" y="1431234"/>
            <a:ext cx="11333427" cy="5426765"/>
          </a:xfrm>
        </p:spPr>
        <p:txBody>
          <a:bodyPr>
            <a:normAutofit/>
          </a:bodyPr>
          <a:lstStyle/>
          <a:p>
            <a:pPr marL="0" indent="0">
              <a:buNone/>
            </a:pPr>
            <a:r>
              <a:rPr lang="en-US" sz="2800" dirty="0"/>
              <a:t>4. Decision made by authority after group discussion</a:t>
            </a:r>
          </a:p>
          <a:p>
            <a:pPr marL="530352" lvl="1" indent="0">
              <a:buNone/>
            </a:pPr>
            <a:r>
              <a:rPr lang="en-US" sz="2400" dirty="0"/>
              <a:t>Available time allows team interaction but not agreement; clear consensus on authority; team 	commitment required to implement decision is moderately low. </a:t>
            </a:r>
          </a:p>
          <a:p>
            <a:pPr marL="0" indent="0">
              <a:buNone/>
            </a:pPr>
            <a:r>
              <a:rPr lang="en-US" sz="2800" dirty="0"/>
              <a:t>5. Decision by averaging individuals’ opinions</a:t>
            </a:r>
          </a:p>
          <a:p>
            <a:pPr marL="530352" lvl="1" indent="0">
              <a:buNone/>
            </a:pPr>
            <a:r>
              <a:rPr lang="en-US" sz="2400" dirty="0"/>
              <a:t>Time available for decision is limited; team participation is required, but lengthy interaction is undesirable; team commitment required to implement the decision is low. </a:t>
            </a:r>
          </a:p>
          <a:p>
            <a:pPr marL="0" indent="0">
              <a:buNone/>
            </a:pPr>
            <a:r>
              <a:rPr lang="en-US" sz="2800" dirty="0"/>
              <a:t>6. Decision by expert</a:t>
            </a:r>
          </a:p>
          <a:p>
            <a:pPr marL="530352" lvl="1" indent="0">
              <a:buNone/>
            </a:pPr>
            <a:r>
              <a:rPr lang="en-US" sz="2400" dirty="0"/>
              <a:t>Highly dependent on specific expertise, clear choice for expert </a:t>
            </a:r>
          </a:p>
          <a:p>
            <a:pPr marL="0" indent="0">
              <a:buNone/>
            </a:pPr>
            <a:r>
              <a:rPr lang="en-US" sz="2400" dirty="0"/>
              <a:t>7. </a:t>
            </a:r>
            <a:r>
              <a:rPr lang="en-US" sz="3000" dirty="0"/>
              <a:t>Decision made by authority without group discussion</a:t>
            </a:r>
          </a:p>
          <a:p>
            <a:pPr marL="530352" lvl="1" indent="0">
              <a:buNone/>
            </a:pPr>
            <a:r>
              <a:rPr lang="en-US" sz="2400" dirty="0"/>
              <a:t>Simple, routine, administrative decisions; little time available to make decision;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23</a:t>
            </a:fld>
            <a:endParaRPr lang="en-US"/>
          </a:p>
        </p:txBody>
      </p:sp>
      <p:sp>
        <p:nvSpPr>
          <p:cNvPr id="8" name="Footer Placeholder 7">
            <a:extLst>
              <a:ext uri="{FF2B5EF4-FFF2-40B4-BE49-F238E27FC236}">
                <a16:creationId xmlns:a16="http://schemas.microsoft.com/office/drawing/2014/main" id="{5AE40803-B700-F34C-38EB-48794E759CC9}"/>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54C8A52F-5D3A-2746-8AD3-2EF61120A844}"/>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85381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Decision Making</a:t>
            </a:r>
          </a:p>
        </p:txBody>
      </p:sp>
      <p:sp>
        <p:nvSpPr>
          <p:cNvPr id="3" name="Content Placeholder 2"/>
          <p:cNvSpPr>
            <a:spLocks noGrp="1"/>
          </p:cNvSpPr>
          <p:nvPr>
            <p:ph idx="1"/>
          </p:nvPr>
        </p:nvSpPr>
        <p:spPr>
          <a:xfrm>
            <a:off x="838200" y="739854"/>
            <a:ext cx="10515600" cy="2805403"/>
          </a:xfrm>
        </p:spPr>
        <p:txBody>
          <a:bodyPr/>
          <a:lstStyle/>
          <a:p>
            <a:endParaRPr lang="en-US" dirty="0"/>
          </a:p>
          <a:p>
            <a:endParaRPr lang="en-US" sz="2400" dirty="0"/>
          </a:p>
          <a:p>
            <a:r>
              <a:rPr lang="en-US" sz="2400" dirty="0"/>
              <a:t>Why we need tools?</a:t>
            </a:r>
          </a:p>
          <a:p>
            <a:pPr>
              <a:buNone/>
            </a:pPr>
            <a:r>
              <a:rPr lang="en-US" dirty="0"/>
              <a:t>	In addition to creating an environment for effective decision making and using methods for making decisions as a team, tools can assist teams in formulating and reaching decisions. </a:t>
            </a:r>
          </a:p>
        </p:txBody>
      </p:sp>
      <p:sp>
        <p:nvSpPr>
          <p:cNvPr id="5" name="Slide Number Placeholder 4"/>
          <p:cNvSpPr>
            <a:spLocks noGrp="1"/>
          </p:cNvSpPr>
          <p:nvPr>
            <p:ph type="sldNum" sz="quarter" idx="12"/>
          </p:nvPr>
        </p:nvSpPr>
        <p:spPr/>
        <p:txBody>
          <a:bodyPr/>
          <a:lstStyle/>
          <a:p>
            <a:fld id="{ADA7478D-009C-45E0-9539-59336C0CB2CA}" type="slidenum">
              <a:rPr lang="en-US" smtClean="0"/>
              <a:pPr/>
              <a:t>24</a:t>
            </a:fld>
            <a:endParaRPr lang="en-US"/>
          </a:p>
        </p:txBody>
      </p:sp>
      <p:pic>
        <p:nvPicPr>
          <p:cNvPr id="7" name="Picture 6"/>
          <p:cNvPicPr>
            <a:picLocks noChangeAspect="1"/>
          </p:cNvPicPr>
          <p:nvPr/>
        </p:nvPicPr>
        <p:blipFill>
          <a:blip r:embed="rId2"/>
          <a:stretch>
            <a:fillRect/>
          </a:stretch>
        </p:blipFill>
        <p:spPr>
          <a:xfrm>
            <a:off x="3002060" y="3545257"/>
            <a:ext cx="5610885" cy="2744265"/>
          </a:xfrm>
          <a:prstGeom prst="rect">
            <a:avLst/>
          </a:prstGeom>
        </p:spPr>
      </p:pic>
      <p:sp>
        <p:nvSpPr>
          <p:cNvPr id="4" name="Footer Placeholder 3">
            <a:extLst>
              <a:ext uri="{FF2B5EF4-FFF2-40B4-BE49-F238E27FC236}">
                <a16:creationId xmlns:a16="http://schemas.microsoft.com/office/drawing/2014/main" id="{841E6E77-09EC-A1DB-A642-6F80B5D0C1DE}"/>
              </a:ext>
            </a:extLst>
          </p:cNvPr>
          <p:cNvSpPr>
            <a:spLocks noGrp="1"/>
          </p:cNvSpPr>
          <p:nvPr>
            <p:ph type="ftr" sz="quarter" idx="11"/>
          </p:nvPr>
        </p:nvSpPr>
        <p:spPr/>
        <p:txBody>
          <a:bodyPr/>
          <a:lstStyle/>
          <a:p>
            <a:r>
              <a:rPr lang="en-US"/>
              <a:t>Lecture 6 - Team Decision</a:t>
            </a:r>
            <a:endParaRPr lang="en-US" dirty="0"/>
          </a:p>
        </p:txBody>
      </p:sp>
      <p:sp>
        <p:nvSpPr>
          <p:cNvPr id="6" name="Date Placeholder 5">
            <a:extLst>
              <a:ext uri="{FF2B5EF4-FFF2-40B4-BE49-F238E27FC236}">
                <a16:creationId xmlns:a16="http://schemas.microsoft.com/office/drawing/2014/main" id="{A8A396AF-D636-887F-C283-81C91263CE97}"/>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6656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04"/>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1200756"/>
            <a:ext cx="10515600" cy="4351338"/>
          </a:xfrm>
        </p:spPr>
        <p:txBody>
          <a:bodyPr/>
          <a:lstStyle/>
          <a:p>
            <a:r>
              <a:rPr lang="en-US" sz="2800" b="1" dirty="0"/>
              <a:t>Brainstorming</a:t>
            </a:r>
            <a:r>
              <a:rPr lang="en-US" sz="2800" dirty="0"/>
              <a:t> </a:t>
            </a:r>
          </a:p>
          <a:p>
            <a:pPr marL="0" indent="0">
              <a:buNone/>
            </a:pPr>
            <a:r>
              <a:rPr lang="en-US" sz="2800" dirty="0"/>
              <a:t>Brainstorming is a group </a:t>
            </a:r>
            <a:r>
              <a:rPr lang="en-US" sz="2800" dirty="0">
                <a:solidFill>
                  <a:srgbClr val="0070C0"/>
                </a:solidFill>
              </a:rPr>
              <a:t>creativity technique </a:t>
            </a:r>
            <a:r>
              <a:rPr lang="en-US" sz="2800" dirty="0"/>
              <a:t>by which efforts are made to find a conclusion for a specific problem by gathering a </a:t>
            </a:r>
            <a:r>
              <a:rPr lang="en-US" sz="2800" dirty="0">
                <a:solidFill>
                  <a:schemeClr val="accent6">
                    <a:lumMod val="75000"/>
                  </a:schemeClr>
                </a:solidFill>
              </a:rPr>
              <a:t>list of ideas spontaneously contributed </a:t>
            </a:r>
            <a:r>
              <a:rPr lang="en-US" sz="2800" dirty="0"/>
              <a:t>by its members</a:t>
            </a:r>
          </a:p>
          <a:p>
            <a:pPr marL="0" indent="0">
              <a:buNone/>
            </a:pPr>
            <a:r>
              <a:rPr lang="en-US" sz="2800" dirty="0"/>
              <a:t>								Wikipedia</a:t>
            </a:r>
          </a:p>
          <a:p>
            <a:endParaRPr lang="en-US" sz="2800" dirty="0">
              <a:effectLst/>
            </a:endParaRP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25</a:t>
            </a:fld>
            <a:endParaRPr lang="en-US"/>
          </a:p>
        </p:txBody>
      </p:sp>
      <p:pic>
        <p:nvPicPr>
          <p:cNvPr id="8" name="Picture 7">
            <a:extLst>
              <a:ext uri="{FF2B5EF4-FFF2-40B4-BE49-F238E27FC236}">
                <a16:creationId xmlns:a16="http://schemas.microsoft.com/office/drawing/2014/main" id="{A3090DED-F6BE-4C9B-B46B-1245D4FEB91E}"/>
              </a:ext>
            </a:extLst>
          </p:cNvPr>
          <p:cNvPicPr>
            <a:picLocks noChangeAspect="1"/>
          </p:cNvPicPr>
          <p:nvPr/>
        </p:nvPicPr>
        <p:blipFill>
          <a:blip r:embed="rId2"/>
          <a:stretch>
            <a:fillRect/>
          </a:stretch>
        </p:blipFill>
        <p:spPr>
          <a:xfrm>
            <a:off x="3846900" y="3430015"/>
            <a:ext cx="5082020" cy="3023371"/>
          </a:xfrm>
          <a:prstGeom prst="rect">
            <a:avLst/>
          </a:prstGeom>
        </p:spPr>
      </p:pic>
      <p:sp>
        <p:nvSpPr>
          <p:cNvPr id="6" name="Footer Placeholder 5">
            <a:extLst>
              <a:ext uri="{FF2B5EF4-FFF2-40B4-BE49-F238E27FC236}">
                <a16:creationId xmlns:a16="http://schemas.microsoft.com/office/drawing/2014/main" id="{D870F248-8B99-C113-F8D7-4226031BB3B9}"/>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5A43547A-BFC2-1C1C-A2F1-8D2DDF22650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34271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994" y="290952"/>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1143533"/>
            <a:ext cx="10515600" cy="4351338"/>
          </a:xfrm>
        </p:spPr>
        <p:txBody>
          <a:bodyPr/>
          <a:lstStyle/>
          <a:p>
            <a:r>
              <a:rPr lang="en-US" sz="2800" dirty="0"/>
              <a:t>Affinity Grouping</a:t>
            </a:r>
            <a:endParaRPr lang="en-US" sz="2800" dirty="0">
              <a:effectLst/>
            </a:endParaRPr>
          </a:p>
          <a:p>
            <a:pPr marL="0" indent="0">
              <a:buNone/>
            </a:pPr>
            <a:r>
              <a:rPr lang="en-US" dirty="0">
                <a:effectLst/>
              </a:rPr>
              <a:t>Grouping unstructured ideas (Generated from Brainstorming) based on their natural relationship</a:t>
            </a: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26</a:t>
            </a:fld>
            <a:endParaRPr lang="en-US"/>
          </a:p>
        </p:txBody>
      </p:sp>
      <p:pic>
        <p:nvPicPr>
          <p:cNvPr id="7" name="Picture 6">
            <a:extLst>
              <a:ext uri="{FF2B5EF4-FFF2-40B4-BE49-F238E27FC236}">
                <a16:creationId xmlns:a16="http://schemas.microsoft.com/office/drawing/2014/main" id="{DC009FF5-04D7-49FF-AE61-ABA81871C8D8}"/>
              </a:ext>
            </a:extLst>
          </p:cNvPr>
          <p:cNvPicPr>
            <a:picLocks noChangeAspect="1"/>
          </p:cNvPicPr>
          <p:nvPr/>
        </p:nvPicPr>
        <p:blipFill>
          <a:blip r:embed="rId2"/>
          <a:stretch>
            <a:fillRect/>
          </a:stretch>
        </p:blipFill>
        <p:spPr>
          <a:xfrm>
            <a:off x="3688340" y="2611980"/>
            <a:ext cx="4815320" cy="359135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7A3059-0A8D-17AE-555E-36FB075A52CA}"/>
                  </a:ext>
                </a:extLst>
              </p14:cNvPr>
              <p14:cNvContentPartPr/>
              <p14:nvPr/>
            </p14:nvContentPartPr>
            <p14:xfrm>
              <a:off x="3796560" y="3269160"/>
              <a:ext cx="3935160" cy="2277000"/>
            </p14:xfrm>
          </p:contentPart>
        </mc:Choice>
        <mc:Fallback xmlns="">
          <p:pic>
            <p:nvPicPr>
              <p:cNvPr id="4" name="Ink 3">
                <a:extLst>
                  <a:ext uri="{FF2B5EF4-FFF2-40B4-BE49-F238E27FC236}">
                    <a16:creationId xmlns:a16="http://schemas.microsoft.com/office/drawing/2014/main" id="{577A3059-0A8D-17AE-555E-36FB075A52CA}"/>
                  </a:ext>
                </a:extLst>
              </p:cNvPr>
              <p:cNvPicPr/>
              <p:nvPr/>
            </p:nvPicPr>
            <p:blipFill>
              <a:blip r:embed="rId4"/>
              <a:stretch>
                <a:fillRect/>
              </a:stretch>
            </p:blipFill>
            <p:spPr>
              <a:xfrm>
                <a:off x="3787200" y="3259800"/>
                <a:ext cx="3953880" cy="2295720"/>
              </a:xfrm>
              <a:prstGeom prst="rect">
                <a:avLst/>
              </a:prstGeom>
            </p:spPr>
          </p:pic>
        </mc:Fallback>
      </mc:AlternateContent>
      <p:sp>
        <p:nvSpPr>
          <p:cNvPr id="9" name="Footer Placeholder 8">
            <a:extLst>
              <a:ext uri="{FF2B5EF4-FFF2-40B4-BE49-F238E27FC236}">
                <a16:creationId xmlns:a16="http://schemas.microsoft.com/office/drawing/2014/main" id="{9C286591-B818-C7CF-195D-1AFA8658A10D}"/>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E699936B-0791-95AC-BE9F-CEBA79FA3194}"/>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032366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1164542" y="1458832"/>
            <a:ext cx="10515600" cy="4789567"/>
          </a:xfrm>
        </p:spPr>
        <p:txBody>
          <a:bodyPr>
            <a:normAutofit fontScale="92500" lnSpcReduction="10000"/>
          </a:bodyPr>
          <a:lstStyle/>
          <a:p>
            <a:r>
              <a:rPr lang="en-US" sz="2400" dirty="0"/>
              <a:t>Multi-voting (good to evaluate best option during Brainstorming)</a:t>
            </a:r>
          </a:p>
          <a:p>
            <a:endParaRPr lang="en-US" dirty="0"/>
          </a:p>
          <a:p>
            <a:r>
              <a:rPr lang="en-US" sz="2400" dirty="0"/>
              <a:t>The multi-voting technique holds an answer to your problems when decision making becomes tough, because of too many options/alternatives.</a:t>
            </a:r>
          </a:p>
          <a:p>
            <a:endParaRPr lang="en-US" sz="2400" dirty="0"/>
          </a:p>
          <a:p>
            <a:r>
              <a:rPr lang="en-US" sz="2400" dirty="0"/>
              <a:t>Process: Each member is given many votes (Ex: 1/3 or 1/2 of the options), Run it many rounds.</a:t>
            </a:r>
          </a:p>
          <a:p>
            <a:endParaRPr lang="en-US" sz="2400" dirty="0"/>
          </a:p>
          <a:p>
            <a:pPr marL="457200" lvl="1" indent="0">
              <a:buNone/>
            </a:pPr>
            <a:r>
              <a:rPr lang="en-US" sz="2000" dirty="0"/>
              <a:t>Example : Members of a Command's Planning Board for Training conducted</a:t>
            </a:r>
          </a:p>
          <a:p>
            <a:pPr marL="457200" lvl="1" indent="0">
              <a:buNone/>
            </a:pPr>
            <a:r>
              <a:rPr lang="en-US" sz="2000" dirty="0"/>
              <a:t>meetings which were not always as productive as they might have been. The XO</a:t>
            </a:r>
          </a:p>
          <a:p>
            <a:pPr marL="457200" lvl="1" indent="0">
              <a:buNone/>
            </a:pPr>
            <a:r>
              <a:rPr lang="en-US" sz="2000" dirty="0"/>
              <a:t>called a meeting to identify the reasons for the lack of meeting productivity and to</a:t>
            </a:r>
          </a:p>
          <a:p>
            <a:pPr marL="457200" lvl="1" indent="0">
              <a:buNone/>
            </a:pPr>
            <a:r>
              <a:rPr lang="en-US" sz="2000" dirty="0"/>
              <a:t>determine which reasons the team thought most important. The XO led a</a:t>
            </a:r>
          </a:p>
          <a:p>
            <a:pPr marL="457200" lvl="1" indent="0">
              <a:buNone/>
            </a:pPr>
            <a:r>
              <a:rPr lang="en-US" sz="2000" dirty="0"/>
              <a:t>Brainstorming session which produced the following list:</a:t>
            </a:r>
          </a:p>
          <a:p>
            <a:pPr lvl="1"/>
            <a:endParaRPr lang="en-US" sz="2000" dirty="0">
              <a:effectLst/>
            </a:endParaRP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27</a:t>
            </a:fld>
            <a:endParaRPr lang="en-US"/>
          </a:p>
        </p:txBody>
      </p:sp>
      <p:sp>
        <p:nvSpPr>
          <p:cNvPr id="11" name="Footer Placeholder 10">
            <a:extLst>
              <a:ext uri="{FF2B5EF4-FFF2-40B4-BE49-F238E27FC236}">
                <a16:creationId xmlns:a16="http://schemas.microsoft.com/office/drawing/2014/main" id="{51667C93-B3D5-A723-FFEA-BA34ABD79AAA}"/>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DC31C026-05AB-B33F-04DA-39A2086B5B4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382509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533400" y="1844702"/>
            <a:ext cx="5433088" cy="2651098"/>
          </a:xfrm>
        </p:spPr>
        <p:txBody>
          <a:bodyPr>
            <a:normAutofit/>
          </a:bodyPr>
          <a:lstStyle/>
          <a:p>
            <a:r>
              <a:rPr lang="en-US" sz="2400" dirty="0"/>
              <a:t>The team used Multi-voting to reduce this list to a manageable size:</a:t>
            </a:r>
          </a:p>
          <a:p>
            <a:r>
              <a:rPr lang="en-US" sz="2400" dirty="0"/>
              <a:t>Each of the 6 members of the team was allowed 8 votes (half the number of items)</a:t>
            </a: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28</a:t>
            </a:fld>
            <a:endParaRPr lang="en-US"/>
          </a:p>
        </p:txBody>
      </p:sp>
      <p:sp>
        <p:nvSpPr>
          <p:cNvPr id="11" name="Footer Placeholder 10">
            <a:extLst>
              <a:ext uri="{FF2B5EF4-FFF2-40B4-BE49-F238E27FC236}">
                <a16:creationId xmlns:a16="http://schemas.microsoft.com/office/drawing/2014/main" id="{51667C93-B3D5-A723-FFEA-BA34ABD79AAA}"/>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DC31C026-05AB-B33F-04DA-39A2086B5B45}"/>
              </a:ext>
            </a:extLst>
          </p:cNvPr>
          <p:cNvSpPr>
            <a:spLocks noGrp="1"/>
          </p:cNvSpPr>
          <p:nvPr>
            <p:ph type="dt" sz="half" idx="10"/>
          </p:nvPr>
        </p:nvSpPr>
        <p:spPr/>
        <p:txBody>
          <a:bodyPr/>
          <a:lstStyle/>
          <a:p>
            <a:r>
              <a:rPr lang="en-US"/>
              <a:t>IT2090</a:t>
            </a:r>
            <a:endParaRPr lang="en-US" dirty="0"/>
          </a:p>
        </p:txBody>
      </p:sp>
      <p:pic>
        <p:nvPicPr>
          <p:cNvPr id="9" name="Picture 8">
            <a:extLst>
              <a:ext uri="{FF2B5EF4-FFF2-40B4-BE49-F238E27FC236}">
                <a16:creationId xmlns:a16="http://schemas.microsoft.com/office/drawing/2014/main" id="{5008376C-A9FE-4452-9678-2DEC9AC788DE}"/>
              </a:ext>
            </a:extLst>
          </p:cNvPr>
          <p:cNvPicPr>
            <a:picLocks noChangeAspect="1"/>
          </p:cNvPicPr>
          <p:nvPr/>
        </p:nvPicPr>
        <p:blipFill>
          <a:blip r:embed="rId2"/>
          <a:stretch>
            <a:fillRect/>
          </a:stretch>
        </p:blipFill>
        <p:spPr>
          <a:xfrm>
            <a:off x="6079588" y="1316173"/>
            <a:ext cx="5760930" cy="3722767"/>
          </a:xfrm>
          <a:prstGeom prst="rect">
            <a:avLst/>
          </a:prstGeom>
        </p:spPr>
      </p:pic>
    </p:spTree>
    <p:extLst>
      <p:ext uri="{BB962C8B-B14F-4D97-AF65-F5344CB8AC3E}">
        <p14:creationId xmlns:p14="http://schemas.microsoft.com/office/powerpoint/2010/main" val="90016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533400" y="2073302"/>
            <a:ext cx="5433088" cy="2346298"/>
          </a:xfrm>
        </p:spPr>
        <p:txBody>
          <a:bodyPr>
            <a:normAutofit/>
          </a:bodyPr>
          <a:lstStyle/>
          <a:p>
            <a:r>
              <a:rPr lang="en-US" sz="2400" dirty="0"/>
              <a:t>The votes were tallied, as shown in and the top 8 items were carried forward to the second round.</a:t>
            </a:r>
          </a:p>
          <a:p>
            <a:pPr marL="0" indent="0">
              <a:buNone/>
            </a:pPr>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29</a:t>
            </a:fld>
            <a:endParaRPr lang="en-US"/>
          </a:p>
        </p:txBody>
      </p:sp>
      <p:sp>
        <p:nvSpPr>
          <p:cNvPr id="11" name="Footer Placeholder 10">
            <a:extLst>
              <a:ext uri="{FF2B5EF4-FFF2-40B4-BE49-F238E27FC236}">
                <a16:creationId xmlns:a16="http://schemas.microsoft.com/office/drawing/2014/main" id="{51667C93-B3D5-A723-FFEA-BA34ABD79AAA}"/>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DC31C026-05AB-B33F-04DA-39A2086B5B45}"/>
              </a:ext>
            </a:extLst>
          </p:cNvPr>
          <p:cNvSpPr>
            <a:spLocks noGrp="1"/>
          </p:cNvSpPr>
          <p:nvPr>
            <p:ph type="dt" sz="half" idx="10"/>
          </p:nvPr>
        </p:nvSpPr>
        <p:spPr/>
        <p:txBody>
          <a:bodyPr/>
          <a:lstStyle/>
          <a:p>
            <a:r>
              <a:rPr lang="en-US"/>
              <a:t>IT2090</a:t>
            </a:r>
            <a:endParaRPr lang="en-US" dirty="0"/>
          </a:p>
        </p:txBody>
      </p:sp>
      <p:pic>
        <p:nvPicPr>
          <p:cNvPr id="6" name="Picture 5">
            <a:extLst>
              <a:ext uri="{FF2B5EF4-FFF2-40B4-BE49-F238E27FC236}">
                <a16:creationId xmlns:a16="http://schemas.microsoft.com/office/drawing/2014/main" id="{9650ADDF-D85E-46C7-8A25-C62E263F1E1F}"/>
              </a:ext>
            </a:extLst>
          </p:cNvPr>
          <p:cNvPicPr>
            <a:picLocks noChangeAspect="1"/>
          </p:cNvPicPr>
          <p:nvPr/>
        </p:nvPicPr>
        <p:blipFill>
          <a:blip r:embed="rId2"/>
          <a:stretch>
            <a:fillRect/>
          </a:stretch>
        </p:blipFill>
        <p:spPr>
          <a:xfrm>
            <a:off x="6123039" y="1249680"/>
            <a:ext cx="5844512" cy="4072506"/>
          </a:xfrm>
          <a:prstGeom prst="rect">
            <a:avLst/>
          </a:prstGeom>
        </p:spPr>
      </p:pic>
    </p:spTree>
    <p:extLst>
      <p:ext uri="{BB962C8B-B14F-4D97-AF65-F5344CB8AC3E}">
        <p14:creationId xmlns:p14="http://schemas.microsoft.com/office/powerpoint/2010/main" val="385601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7" y="1815484"/>
            <a:ext cx="8361229" cy="1086237"/>
          </a:xfrm>
        </p:spPr>
        <p:txBody>
          <a:bodyPr/>
          <a:lstStyle/>
          <a:p>
            <a:r>
              <a:rPr lang="en-US" dirty="0"/>
              <a:t>Decision making</a:t>
            </a:r>
          </a:p>
        </p:txBody>
      </p:sp>
      <p:sp>
        <p:nvSpPr>
          <p:cNvPr id="7" name="Footer Placeholder 6">
            <a:extLst>
              <a:ext uri="{FF2B5EF4-FFF2-40B4-BE49-F238E27FC236}">
                <a16:creationId xmlns:a16="http://schemas.microsoft.com/office/drawing/2014/main" id="{A2DE416A-E3C9-C45D-F59E-709A901D4919}"/>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5C33CBE1-6E68-97C2-4A45-1113A0134C80}"/>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
        <p:nvSpPr>
          <p:cNvPr id="9" name="Date Placeholder 8">
            <a:extLst>
              <a:ext uri="{FF2B5EF4-FFF2-40B4-BE49-F238E27FC236}">
                <a16:creationId xmlns:a16="http://schemas.microsoft.com/office/drawing/2014/main" id="{167DD7DE-7A56-F96F-2D8E-6573E05C4233}"/>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3089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381000" y="1997102"/>
            <a:ext cx="5433088" cy="2574898"/>
          </a:xfrm>
        </p:spPr>
        <p:txBody>
          <a:bodyPr>
            <a:normAutofit/>
          </a:bodyPr>
          <a:lstStyle/>
          <a:p>
            <a:r>
              <a:rPr lang="en-US" sz="2400" dirty="0"/>
              <a:t>The items that had 4 or more votes in the first round were reduced to 4 in a second round of voting. The group chose to focus on problems F, G, H, and J, as shown here</a:t>
            </a:r>
            <a:endParaRPr lang="en-US" sz="2400" dirty="0">
              <a:effectLst/>
            </a:endParaRP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30</a:t>
            </a:fld>
            <a:endParaRPr lang="en-US"/>
          </a:p>
        </p:txBody>
      </p:sp>
      <p:sp>
        <p:nvSpPr>
          <p:cNvPr id="11" name="Footer Placeholder 10">
            <a:extLst>
              <a:ext uri="{FF2B5EF4-FFF2-40B4-BE49-F238E27FC236}">
                <a16:creationId xmlns:a16="http://schemas.microsoft.com/office/drawing/2014/main" id="{51667C93-B3D5-A723-FFEA-BA34ABD79AAA}"/>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DC31C026-05AB-B33F-04DA-39A2086B5B45}"/>
              </a:ext>
            </a:extLst>
          </p:cNvPr>
          <p:cNvSpPr>
            <a:spLocks noGrp="1"/>
          </p:cNvSpPr>
          <p:nvPr>
            <p:ph type="dt" sz="half" idx="10"/>
          </p:nvPr>
        </p:nvSpPr>
        <p:spPr/>
        <p:txBody>
          <a:bodyPr/>
          <a:lstStyle/>
          <a:p>
            <a:r>
              <a:rPr lang="en-US"/>
              <a:t>IT2090</a:t>
            </a:r>
            <a:endParaRPr lang="en-US" dirty="0"/>
          </a:p>
        </p:txBody>
      </p:sp>
      <p:pic>
        <p:nvPicPr>
          <p:cNvPr id="7" name="Picture 6">
            <a:extLst>
              <a:ext uri="{FF2B5EF4-FFF2-40B4-BE49-F238E27FC236}">
                <a16:creationId xmlns:a16="http://schemas.microsoft.com/office/drawing/2014/main" id="{83B8BC40-8EE1-47DE-B13E-BE94AF74BE00}"/>
              </a:ext>
            </a:extLst>
          </p:cNvPr>
          <p:cNvPicPr>
            <a:picLocks noChangeAspect="1"/>
          </p:cNvPicPr>
          <p:nvPr/>
        </p:nvPicPr>
        <p:blipFill>
          <a:blip r:embed="rId2"/>
          <a:stretch>
            <a:fillRect/>
          </a:stretch>
        </p:blipFill>
        <p:spPr>
          <a:xfrm>
            <a:off x="5715000" y="1509713"/>
            <a:ext cx="6183237" cy="4433887"/>
          </a:xfrm>
          <a:prstGeom prst="rect">
            <a:avLst/>
          </a:prstGeom>
        </p:spPr>
      </p:pic>
    </p:spTree>
    <p:extLst>
      <p:ext uri="{BB962C8B-B14F-4D97-AF65-F5344CB8AC3E}">
        <p14:creationId xmlns:p14="http://schemas.microsoft.com/office/powerpoint/2010/main" val="312477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0B9C9-8C86-0414-9A3F-BD59EDA61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3B145-C0BB-EAA9-8102-CBBE93C4DE28}"/>
              </a:ext>
            </a:extLst>
          </p:cNvPr>
          <p:cNvSpPr>
            <a:spLocks noGrp="1"/>
          </p:cNvSpPr>
          <p:nvPr>
            <p:ph type="title"/>
          </p:nvPr>
        </p:nvSpPr>
        <p:spPr/>
        <p:txBody>
          <a:bodyPr>
            <a:normAutofit/>
          </a:bodyPr>
          <a:lstStyle/>
          <a:p>
            <a:r>
              <a:rPr lang="en-US" dirty="0"/>
              <a:t>Tools to assist teams for Decision Making</a:t>
            </a:r>
          </a:p>
        </p:txBody>
      </p:sp>
      <p:sp>
        <p:nvSpPr>
          <p:cNvPr id="3" name="Content Placeholder 2">
            <a:extLst>
              <a:ext uri="{FF2B5EF4-FFF2-40B4-BE49-F238E27FC236}">
                <a16:creationId xmlns:a16="http://schemas.microsoft.com/office/drawing/2014/main" id="{10A18381-9C41-44F6-895F-EB9E3ED16056}"/>
              </a:ext>
            </a:extLst>
          </p:cNvPr>
          <p:cNvSpPr>
            <a:spLocks noGrp="1"/>
          </p:cNvSpPr>
          <p:nvPr>
            <p:ph idx="1"/>
          </p:nvPr>
        </p:nvSpPr>
        <p:spPr>
          <a:xfrm>
            <a:off x="1164542" y="1458833"/>
            <a:ext cx="9351058" cy="4082994"/>
          </a:xfrm>
        </p:spPr>
        <p:txBody>
          <a:bodyPr>
            <a:normAutofit/>
          </a:bodyPr>
          <a:lstStyle/>
          <a:p>
            <a:pPr marL="0" indent="0">
              <a:buNone/>
            </a:pPr>
            <a:endParaRPr lang="en-US" dirty="0"/>
          </a:p>
          <a:p>
            <a:r>
              <a:rPr lang="en-US" sz="2400" dirty="0">
                <a:effectLst/>
              </a:rPr>
              <a:t>This will repeat to Third vote tally.</a:t>
            </a:r>
          </a:p>
          <a:p>
            <a:r>
              <a:rPr lang="en-US" sz="2400" dirty="0">
                <a:effectLst/>
              </a:rPr>
              <a:t>Finally top two options for voting. Each person get one vote</a:t>
            </a:r>
          </a:p>
          <a:p>
            <a:endParaRPr lang="en-US" dirty="0">
              <a:effectLst/>
            </a:endParaRPr>
          </a:p>
          <a:p>
            <a:endParaRPr lang="en-US" dirty="0"/>
          </a:p>
        </p:txBody>
      </p:sp>
      <p:sp>
        <p:nvSpPr>
          <p:cNvPr id="5" name="Slide Number Placeholder 4">
            <a:extLst>
              <a:ext uri="{FF2B5EF4-FFF2-40B4-BE49-F238E27FC236}">
                <a16:creationId xmlns:a16="http://schemas.microsoft.com/office/drawing/2014/main" id="{DBEE80AA-241A-AAD5-D541-5CF1F5E3FDDB}"/>
              </a:ext>
            </a:extLst>
          </p:cNvPr>
          <p:cNvSpPr>
            <a:spLocks noGrp="1"/>
          </p:cNvSpPr>
          <p:nvPr>
            <p:ph type="sldNum" sz="quarter" idx="12"/>
          </p:nvPr>
        </p:nvSpPr>
        <p:spPr/>
        <p:txBody>
          <a:bodyPr/>
          <a:lstStyle/>
          <a:p>
            <a:fld id="{ADA7478D-009C-45E0-9539-59336C0CB2CA}" type="slidenum">
              <a:rPr lang="en-US" smtClean="0"/>
              <a:pPr/>
              <a:t>31</a:t>
            </a:fld>
            <a:endParaRPr lang="en-US"/>
          </a:p>
        </p:txBody>
      </p:sp>
      <p:sp>
        <p:nvSpPr>
          <p:cNvPr id="11" name="Footer Placeholder 10">
            <a:extLst>
              <a:ext uri="{FF2B5EF4-FFF2-40B4-BE49-F238E27FC236}">
                <a16:creationId xmlns:a16="http://schemas.microsoft.com/office/drawing/2014/main" id="{53A2C33D-23B4-242A-844D-010E95CFC09D}"/>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FAFBA6C1-FE20-2574-F8B8-E0F5CEE0812F}"/>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76943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0B9C9-8C86-0414-9A3F-BD59EDA61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3B145-C0BB-EAA9-8102-CBBE93C4DE28}"/>
              </a:ext>
            </a:extLst>
          </p:cNvPr>
          <p:cNvSpPr>
            <a:spLocks noGrp="1"/>
          </p:cNvSpPr>
          <p:nvPr>
            <p:ph type="title"/>
          </p:nvPr>
        </p:nvSpPr>
        <p:spPr>
          <a:xfrm>
            <a:off x="582271" y="136525"/>
            <a:ext cx="10515600" cy="915047"/>
          </a:xfrm>
        </p:spPr>
        <p:txBody>
          <a:bodyPr>
            <a:normAutofit fontScale="90000"/>
          </a:bodyPr>
          <a:lstStyle/>
          <a:p>
            <a:r>
              <a:rPr lang="en-US" dirty="0"/>
              <a:t>What Happens If No Candidate in the Sri Lankan Presidential Elections Secures Over 50% of the Votes?</a:t>
            </a:r>
          </a:p>
        </p:txBody>
      </p:sp>
      <p:sp>
        <p:nvSpPr>
          <p:cNvPr id="3" name="Content Placeholder 2">
            <a:extLst>
              <a:ext uri="{FF2B5EF4-FFF2-40B4-BE49-F238E27FC236}">
                <a16:creationId xmlns:a16="http://schemas.microsoft.com/office/drawing/2014/main" id="{10A18381-9C41-44F6-895F-EB9E3ED16056}"/>
              </a:ext>
            </a:extLst>
          </p:cNvPr>
          <p:cNvSpPr>
            <a:spLocks noGrp="1"/>
          </p:cNvSpPr>
          <p:nvPr>
            <p:ph idx="1"/>
          </p:nvPr>
        </p:nvSpPr>
        <p:spPr>
          <a:xfrm>
            <a:off x="597511" y="1295400"/>
            <a:ext cx="6199529" cy="5060950"/>
          </a:xfrm>
        </p:spPr>
        <p:txBody>
          <a:bodyPr>
            <a:normAutofit fontScale="85000" lnSpcReduction="20000"/>
          </a:bodyPr>
          <a:lstStyle/>
          <a:p>
            <a:pPr marL="0" indent="0">
              <a:buNone/>
            </a:pPr>
            <a:r>
              <a:rPr lang="en-US" sz="2400" dirty="0">
                <a:effectLst/>
              </a:rPr>
              <a:t>1.  All candidates except the top two will be eliminated from the race.</a:t>
            </a:r>
          </a:p>
          <a:p>
            <a:pPr marL="0" indent="0">
              <a:buNone/>
            </a:pPr>
            <a:r>
              <a:rPr lang="en-US" sz="2400" dirty="0">
                <a:effectLst/>
              </a:rPr>
              <a:t>Now, the 2nd and 3rd preference votes on the ballots of eliminated candidates come into play.</a:t>
            </a:r>
          </a:p>
          <a:p>
            <a:pPr marL="0" indent="0">
              <a:buNone/>
            </a:pPr>
            <a:endParaRPr lang="en-US" sz="2400" dirty="0">
              <a:effectLst/>
            </a:endParaRPr>
          </a:p>
          <a:p>
            <a:pPr marL="0" indent="0">
              <a:buNone/>
            </a:pPr>
            <a:r>
              <a:rPr lang="en-US" sz="2400" dirty="0">
                <a:effectLst/>
              </a:rPr>
              <a:t>2. Ballots without either finalist marked as a preference are set aside.</a:t>
            </a:r>
          </a:p>
          <a:p>
            <a:pPr marL="0" indent="0">
              <a:buNone/>
            </a:pPr>
            <a:endParaRPr lang="en-US" sz="2400" dirty="0">
              <a:effectLst/>
            </a:endParaRPr>
          </a:p>
          <a:p>
            <a:pPr marL="0" indent="0">
              <a:buNone/>
            </a:pPr>
            <a:r>
              <a:rPr lang="en-US" sz="2400" dirty="0">
                <a:effectLst/>
              </a:rPr>
              <a:t>3. For remaining ballots: If the 2nd preference is for a finalist, that vote is added to their tally.</a:t>
            </a:r>
          </a:p>
          <a:p>
            <a:pPr marL="0" indent="0">
              <a:buNone/>
            </a:pPr>
            <a:endParaRPr lang="en-US" sz="2400" dirty="0">
              <a:effectLst/>
            </a:endParaRPr>
          </a:p>
          <a:p>
            <a:pPr marL="0" indent="0">
              <a:buNone/>
            </a:pPr>
            <a:r>
              <a:rPr lang="en-US" sz="2400" dirty="0">
                <a:effectLst/>
              </a:rPr>
              <a:t>4. If the 2nd preference is for an eliminated candidate but 3rd is for a finalist, that vote goes to the finalist.</a:t>
            </a:r>
          </a:p>
          <a:p>
            <a:pPr marL="0" indent="0">
              <a:buNone/>
            </a:pPr>
            <a:endParaRPr lang="en-US" sz="2400" dirty="0">
              <a:effectLst/>
            </a:endParaRPr>
          </a:p>
          <a:p>
            <a:pPr marL="0" indent="0">
              <a:buNone/>
            </a:pPr>
            <a:r>
              <a:rPr lang="en-US" sz="2400" dirty="0">
                <a:effectLst/>
              </a:rPr>
              <a:t>5. After this process, the candidate with the highest vote count wins. </a:t>
            </a:r>
            <a:endParaRPr lang="en-US" dirty="0">
              <a:effectLst/>
            </a:endParaRPr>
          </a:p>
          <a:p>
            <a:endParaRPr lang="en-US" dirty="0"/>
          </a:p>
        </p:txBody>
      </p:sp>
      <p:sp>
        <p:nvSpPr>
          <p:cNvPr id="5" name="Slide Number Placeholder 4">
            <a:extLst>
              <a:ext uri="{FF2B5EF4-FFF2-40B4-BE49-F238E27FC236}">
                <a16:creationId xmlns:a16="http://schemas.microsoft.com/office/drawing/2014/main" id="{DBEE80AA-241A-AAD5-D541-5CF1F5E3FDDB}"/>
              </a:ext>
            </a:extLst>
          </p:cNvPr>
          <p:cNvSpPr>
            <a:spLocks noGrp="1"/>
          </p:cNvSpPr>
          <p:nvPr>
            <p:ph type="sldNum" sz="quarter" idx="12"/>
          </p:nvPr>
        </p:nvSpPr>
        <p:spPr/>
        <p:txBody>
          <a:bodyPr/>
          <a:lstStyle/>
          <a:p>
            <a:fld id="{ADA7478D-009C-45E0-9539-59336C0CB2CA}" type="slidenum">
              <a:rPr lang="en-US" smtClean="0"/>
              <a:pPr/>
              <a:t>32</a:t>
            </a:fld>
            <a:endParaRPr lang="en-US"/>
          </a:p>
        </p:txBody>
      </p:sp>
      <p:sp>
        <p:nvSpPr>
          <p:cNvPr id="11" name="Footer Placeholder 10">
            <a:extLst>
              <a:ext uri="{FF2B5EF4-FFF2-40B4-BE49-F238E27FC236}">
                <a16:creationId xmlns:a16="http://schemas.microsoft.com/office/drawing/2014/main" id="{53A2C33D-23B4-242A-844D-010E95CFC09D}"/>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FAFBA6C1-FE20-2574-F8B8-E0F5CEE0812F}"/>
              </a:ext>
            </a:extLst>
          </p:cNvPr>
          <p:cNvSpPr>
            <a:spLocks noGrp="1"/>
          </p:cNvSpPr>
          <p:nvPr>
            <p:ph type="dt" sz="half" idx="10"/>
          </p:nvPr>
        </p:nvSpPr>
        <p:spPr/>
        <p:txBody>
          <a:bodyPr/>
          <a:lstStyle/>
          <a:p>
            <a:r>
              <a:rPr lang="en-US"/>
              <a:t>IT2090</a:t>
            </a:r>
            <a:endParaRPr lang="en-US" dirty="0"/>
          </a:p>
        </p:txBody>
      </p:sp>
      <p:pic>
        <p:nvPicPr>
          <p:cNvPr id="6" name="Picture 5">
            <a:extLst>
              <a:ext uri="{FF2B5EF4-FFF2-40B4-BE49-F238E27FC236}">
                <a16:creationId xmlns:a16="http://schemas.microsoft.com/office/drawing/2014/main" id="{65931414-CDDF-4C76-AA16-D90528B3D7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4766" y="1125657"/>
            <a:ext cx="2658703" cy="1770253"/>
          </a:xfrm>
          <a:prstGeom prst="rect">
            <a:avLst/>
          </a:prstGeom>
          <a:effectLst>
            <a:softEdge rad="63500"/>
          </a:effectLst>
        </p:spPr>
      </p:pic>
      <p:pic>
        <p:nvPicPr>
          <p:cNvPr id="7" name="Picture 6">
            <a:extLst>
              <a:ext uri="{FF2B5EF4-FFF2-40B4-BE49-F238E27FC236}">
                <a16:creationId xmlns:a16="http://schemas.microsoft.com/office/drawing/2014/main" id="{D6C05691-927E-4829-BE4D-A36F8D0D51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618" y="1125657"/>
            <a:ext cx="2505075" cy="1770253"/>
          </a:xfrm>
          <a:prstGeom prst="rect">
            <a:avLst/>
          </a:prstGeom>
          <a:effectLst>
            <a:softEdge rad="63500"/>
          </a:effectLst>
        </p:spPr>
      </p:pic>
      <p:pic>
        <p:nvPicPr>
          <p:cNvPr id="9" name="Picture 8">
            <a:extLst>
              <a:ext uri="{FF2B5EF4-FFF2-40B4-BE49-F238E27FC236}">
                <a16:creationId xmlns:a16="http://schemas.microsoft.com/office/drawing/2014/main" id="{61FDF9F9-E0DE-4D68-819E-BFCF2ED7FC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7040" y="3200400"/>
            <a:ext cx="2535296" cy="2133600"/>
          </a:xfrm>
          <a:prstGeom prst="rect">
            <a:avLst/>
          </a:prstGeom>
        </p:spPr>
      </p:pic>
      <p:pic>
        <p:nvPicPr>
          <p:cNvPr id="10" name="Picture 9">
            <a:extLst>
              <a:ext uri="{FF2B5EF4-FFF2-40B4-BE49-F238E27FC236}">
                <a16:creationId xmlns:a16="http://schemas.microsoft.com/office/drawing/2014/main" id="{F5C5339C-3486-4A19-8099-55082D80A4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91424" y="3049778"/>
            <a:ext cx="2263269" cy="2373236"/>
          </a:xfrm>
          <a:prstGeom prst="rect">
            <a:avLst/>
          </a:prstGeom>
          <a:effectLst>
            <a:softEdge rad="63500"/>
          </a:effectLst>
        </p:spPr>
      </p:pic>
    </p:spTree>
    <p:extLst>
      <p:ext uri="{BB962C8B-B14F-4D97-AF65-F5344CB8AC3E}">
        <p14:creationId xmlns:p14="http://schemas.microsoft.com/office/powerpoint/2010/main" val="249345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822" y="269748"/>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847937"/>
            <a:ext cx="10515600" cy="4351338"/>
          </a:xfrm>
        </p:spPr>
        <p:txBody>
          <a:bodyPr/>
          <a:lstStyle/>
          <a:p>
            <a:r>
              <a:rPr lang="en-US" dirty="0"/>
              <a:t>Criteria Matrix</a:t>
            </a:r>
          </a:p>
          <a:p>
            <a:pPr marL="0" indent="0">
              <a:buNone/>
            </a:pPr>
            <a:r>
              <a:rPr lang="en-US" dirty="0"/>
              <a:t>A decision matrix is a list of values in rows and columns that allows an analyst to systematically identify, analyze, and rate the performance of relationships between sets of values and information. Elements of a decision matrix show decisions based on certain decision criteria.										Wikipedia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33</a:t>
            </a:fld>
            <a:endParaRPr lang="en-US"/>
          </a:p>
        </p:txBody>
      </p:sp>
      <p:pic>
        <p:nvPicPr>
          <p:cNvPr id="6" name="Picture 5">
            <a:extLst>
              <a:ext uri="{FF2B5EF4-FFF2-40B4-BE49-F238E27FC236}">
                <a16:creationId xmlns:a16="http://schemas.microsoft.com/office/drawing/2014/main" id="{A880B631-80E4-45BD-8638-C29569EC1B2F}"/>
              </a:ext>
            </a:extLst>
          </p:cNvPr>
          <p:cNvPicPr>
            <a:picLocks noChangeAspect="1"/>
          </p:cNvPicPr>
          <p:nvPr/>
        </p:nvPicPr>
        <p:blipFill>
          <a:blip r:embed="rId2"/>
          <a:stretch>
            <a:fillRect/>
          </a:stretch>
        </p:blipFill>
        <p:spPr>
          <a:xfrm>
            <a:off x="2362200" y="3394666"/>
            <a:ext cx="7198302" cy="2696645"/>
          </a:xfrm>
          <a:prstGeom prst="rect">
            <a:avLst/>
          </a:prstGeom>
        </p:spPr>
      </p:pic>
      <p:sp>
        <p:nvSpPr>
          <p:cNvPr id="9" name="Footer Placeholder 8">
            <a:extLst>
              <a:ext uri="{FF2B5EF4-FFF2-40B4-BE49-F238E27FC236}">
                <a16:creationId xmlns:a16="http://schemas.microsoft.com/office/drawing/2014/main" id="{09607AD7-2581-3A35-33F4-BDB817C5EC93}"/>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AC1ACFBC-FA55-27BB-0479-699725CBEC4A}"/>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621396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540" y="136525"/>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721198" y="1043188"/>
            <a:ext cx="3823094" cy="3667357"/>
          </a:xfrm>
        </p:spPr>
        <p:txBody>
          <a:bodyPr/>
          <a:lstStyle/>
          <a:p>
            <a:r>
              <a:rPr lang="en-US" sz="2400" dirty="0"/>
              <a:t>Six Thinking Hats:</a:t>
            </a:r>
          </a:p>
          <a:p>
            <a:r>
              <a:rPr lang="en-US" sz="2400" dirty="0"/>
              <a:t>Looking at a decision from a range of different perspectives</a:t>
            </a: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04680" y="762000"/>
            <a:ext cx="6777720" cy="5410199"/>
          </a:xfrm>
          <a:prstGeom prst="rect">
            <a:avLst/>
          </a:prstGeom>
        </p:spPr>
      </p:pic>
      <p:sp>
        <p:nvSpPr>
          <p:cNvPr id="9" name="Footer Placeholder 8">
            <a:extLst>
              <a:ext uri="{FF2B5EF4-FFF2-40B4-BE49-F238E27FC236}">
                <a16:creationId xmlns:a16="http://schemas.microsoft.com/office/drawing/2014/main" id="{7EE51AAD-5120-3DF4-08FD-670202095604}"/>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54E5969A-0D18-54B1-2EDD-6D1B95A8D39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439005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issues of Decisions</a:t>
            </a:r>
          </a:p>
        </p:txBody>
      </p:sp>
      <p:sp>
        <p:nvSpPr>
          <p:cNvPr id="3" name="Content Placeholder 2"/>
          <p:cNvSpPr>
            <a:spLocks noGrp="1"/>
          </p:cNvSpPr>
          <p:nvPr>
            <p:ph idx="1"/>
          </p:nvPr>
        </p:nvSpPr>
        <p:spPr>
          <a:xfrm>
            <a:off x="1066800" y="1536192"/>
            <a:ext cx="10287000" cy="4351338"/>
          </a:xfrm>
        </p:spPr>
        <p:txBody>
          <a:bodyPr>
            <a:normAutofit/>
          </a:bodyPr>
          <a:lstStyle/>
          <a:p>
            <a:pPr marL="0" indent="0">
              <a:lnSpc>
                <a:spcPct val="95000"/>
              </a:lnSpc>
              <a:spcBef>
                <a:spcPct val="0"/>
              </a:spcBef>
              <a:buNone/>
            </a:pPr>
            <a:endParaRPr lang="en-US" sz="2700" dirty="0">
              <a:solidFill>
                <a:srgbClr val="000000"/>
              </a:solidFill>
              <a:latin typeface="Arial" pitchFamily="34" charset="0"/>
            </a:endParaRPr>
          </a:p>
          <a:p>
            <a:pPr marL="0" indent="0">
              <a:lnSpc>
                <a:spcPct val="95000"/>
              </a:lnSpc>
              <a:spcBef>
                <a:spcPct val="0"/>
              </a:spcBef>
              <a:buNone/>
            </a:pPr>
            <a:r>
              <a:rPr lang="en-US" sz="2700" dirty="0">
                <a:solidFill>
                  <a:srgbClr val="000000"/>
                </a:solidFill>
              </a:rPr>
              <a:t>Every Decision must address two issues:</a:t>
            </a:r>
            <a:endParaRPr lang="en-US" dirty="0"/>
          </a:p>
          <a:p>
            <a:pPr marL="0" indent="0">
              <a:lnSpc>
                <a:spcPct val="95000"/>
              </a:lnSpc>
              <a:spcBef>
                <a:spcPct val="0"/>
              </a:spcBef>
              <a:buNone/>
            </a:pPr>
            <a:endParaRPr lang="en-US" sz="2700" dirty="0">
              <a:solidFill>
                <a:srgbClr val="000000"/>
              </a:solidFill>
            </a:endParaRPr>
          </a:p>
          <a:p>
            <a:pPr marL="0" indent="0">
              <a:lnSpc>
                <a:spcPct val="95000"/>
              </a:lnSpc>
              <a:spcBef>
                <a:spcPct val="0"/>
              </a:spcBef>
              <a:buNone/>
            </a:pPr>
            <a:r>
              <a:rPr lang="en-US" sz="2700" dirty="0">
                <a:solidFill>
                  <a:srgbClr val="000000"/>
                </a:solidFill>
              </a:rPr>
              <a:t>1.  Merit Dimension – Merits of the decision in some quantitative way</a:t>
            </a:r>
            <a:endParaRPr lang="en-US" dirty="0"/>
          </a:p>
          <a:p>
            <a:pPr marL="0" indent="0">
              <a:lnSpc>
                <a:spcPct val="95000"/>
              </a:lnSpc>
              <a:spcBef>
                <a:spcPct val="0"/>
              </a:spcBef>
              <a:buNone/>
            </a:pPr>
            <a:endParaRPr lang="en-US" sz="2700" dirty="0">
              <a:solidFill>
                <a:srgbClr val="000000"/>
              </a:solidFill>
            </a:endParaRPr>
          </a:p>
          <a:p>
            <a:pPr marL="0" indent="0">
              <a:lnSpc>
                <a:spcPct val="95000"/>
              </a:lnSpc>
              <a:spcBef>
                <a:spcPct val="0"/>
              </a:spcBef>
              <a:buNone/>
            </a:pPr>
            <a:r>
              <a:rPr lang="en-US" sz="2700" dirty="0">
                <a:solidFill>
                  <a:srgbClr val="000000"/>
                </a:solidFill>
              </a:rPr>
              <a:t>2.  Acceptance Dimension – People affected by the decision will accept it</a:t>
            </a:r>
            <a:endParaRPr lang="en-US" dirty="0"/>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35</a:t>
            </a:fld>
            <a:endParaRPr lang="en-US"/>
          </a:p>
        </p:txBody>
      </p:sp>
      <p:sp>
        <p:nvSpPr>
          <p:cNvPr id="6" name="Footer Placeholder 5">
            <a:extLst>
              <a:ext uri="{FF2B5EF4-FFF2-40B4-BE49-F238E27FC236}">
                <a16:creationId xmlns:a16="http://schemas.microsoft.com/office/drawing/2014/main" id="{FAE07ABF-CA06-F2CA-BD6C-CC47EA4ECC8B}"/>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BA6AF6D3-63B8-65BF-CA54-1170F3F3108F}"/>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539617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DM in Project Teams (continue...)</a:t>
            </a:r>
          </a:p>
        </p:txBody>
      </p:sp>
      <p:sp>
        <p:nvSpPr>
          <p:cNvPr id="3" name="Content Placeholder 2"/>
          <p:cNvSpPr>
            <a:spLocks noGrp="1"/>
          </p:cNvSpPr>
          <p:nvPr>
            <p:ph idx="1"/>
          </p:nvPr>
        </p:nvSpPr>
        <p:spPr/>
        <p:txBody>
          <a:bodyPr>
            <a:normAutofit fontScale="85000" lnSpcReduction="10000"/>
          </a:bodyPr>
          <a:lstStyle/>
          <a:p>
            <a:pPr marL="0" indent="0">
              <a:buNone/>
            </a:pPr>
            <a:r>
              <a:rPr lang="en-US" sz="3800" dirty="0"/>
              <a:t>Advantages of Team Decision Making</a:t>
            </a:r>
            <a:br>
              <a:rPr lang="en-US" b="1" dirty="0"/>
            </a:br>
            <a:endParaRPr lang="en-US" dirty="0">
              <a:effectLst/>
            </a:endParaRPr>
          </a:p>
          <a:p>
            <a:pPr marL="514350" indent="-514350">
              <a:buFont typeface="+mj-lt"/>
              <a:buAutoNum type="arabicPeriod"/>
            </a:pPr>
            <a:r>
              <a:rPr lang="en-US" b="1" dirty="0"/>
              <a:t>Greater Knowledge</a:t>
            </a:r>
            <a:r>
              <a:rPr lang="en-US" dirty="0"/>
              <a:t>: </a:t>
            </a:r>
            <a:r>
              <a:rPr lang="en-US" dirty="0">
                <a:solidFill>
                  <a:srgbClr val="0070C0"/>
                </a:solidFill>
              </a:rPr>
              <a:t>because of the number of people involved, each with differing experience, knowledge, points of view and values, a larger number and variety of ideas for solving a problem can be produced.</a:t>
            </a:r>
          </a:p>
          <a:p>
            <a:pPr marL="514350" indent="-514350">
              <a:buFont typeface="+mj-lt"/>
              <a:buAutoNum type="arabicPeriod"/>
            </a:pPr>
            <a:endParaRPr lang="en-US" dirty="0"/>
          </a:p>
          <a:p>
            <a:pPr marL="514350" indent="-514350">
              <a:buFont typeface="+mj-lt"/>
              <a:buAutoNum type="arabicPeriod"/>
            </a:pPr>
            <a:r>
              <a:rPr lang="en-US" b="1" dirty="0"/>
              <a:t>Shared responsibility</a:t>
            </a:r>
            <a:r>
              <a:rPr lang="en-US" dirty="0"/>
              <a:t>: </a:t>
            </a:r>
            <a:r>
              <a:rPr lang="en-US" dirty="0">
                <a:solidFill>
                  <a:srgbClr val="0070C0"/>
                </a:solidFill>
              </a:rPr>
              <a:t>makes individuals more willing to take risks. The discussion of different points of view also helps the group to be more realistic in assessing the risks associated with particular courses of action.</a:t>
            </a:r>
          </a:p>
          <a:p>
            <a:pPr marL="514350" indent="-514350">
              <a:buFont typeface="+mj-lt"/>
              <a:buAutoNum type="arabicPeriod"/>
            </a:pPr>
            <a:endParaRPr lang="en-US" dirty="0"/>
          </a:p>
          <a:p>
            <a:pPr marL="514350" indent="-514350">
              <a:buFont typeface="+mj-lt"/>
              <a:buAutoNum type="arabicPeriod"/>
            </a:pPr>
            <a:r>
              <a:rPr lang="en-US" b="1" dirty="0"/>
              <a:t>Higher commitment</a:t>
            </a:r>
            <a:r>
              <a:rPr lang="en-US" dirty="0"/>
              <a:t>: </a:t>
            </a:r>
            <a:r>
              <a:rPr lang="en-US" dirty="0">
                <a:solidFill>
                  <a:srgbClr val="0070C0"/>
                </a:solidFill>
              </a:rPr>
              <a:t>individuals who have contributed to finding a solution feel a greater commitment to its successful implementation.</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36</a:t>
            </a:fld>
            <a:endParaRPr lang="en-US"/>
          </a:p>
        </p:txBody>
      </p:sp>
      <p:sp>
        <p:nvSpPr>
          <p:cNvPr id="7" name="Footer Placeholder 6">
            <a:extLst>
              <a:ext uri="{FF2B5EF4-FFF2-40B4-BE49-F238E27FC236}">
                <a16:creationId xmlns:a16="http://schemas.microsoft.com/office/drawing/2014/main" id="{067B7723-03C0-200B-679C-C047BC8E4BCB}"/>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B9041022-3122-F1AF-8142-77F861B8266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762311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DM in Project Teams (continue...)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4000" i="1" dirty="0"/>
              <a:t>Weak Points of Team Decision Making</a:t>
            </a:r>
            <a:br>
              <a:rPr lang="en-US" b="1" dirty="0"/>
            </a:br>
            <a:endParaRPr lang="en-US" i="1" dirty="0">
              <a:effectLst/>
            </a:endParaRPr>
          </a:p>
          <a:p>
            <a:pPr marL="514350" indent="-514350">
              <a:buFont typeface="+mj-lt"/>
              <a:buAutoNum type="arabicPeriod"/>
            </a:pPr>
            <a:r>
              <a:rPr lang="en-US" b="1" dirty="0"/>
              <a:t>Time consumption</a:t>
            </a:r>
            <a:r>
              <a:rPr lang="en-US" dirty="0"/>
              <a:t>: </a:t>
            </a:r>
            <a:r>
              <a:rPr lang="en-US" dirty="0">
                <a:solidFill>
                  <a:schemeClr val="accent6">
                    <a:lumMod val="75000"/>
                  </a:schemeClr>
                </a:solidFill>
              </a:rPr>
              <a:t>group problem solving is a relatively slow process compared with working alone. </a:t>
            </a:r>
            <a:br>
              <a:rPr lang="en-US" b="1" dirty="0">
                <a:solidFill>
                  <a:schemeClr val="accent6">
                    <a:lumMod val="75000"/>
                  </a:schemeClr>
                </a:solidFill>
              </a:rPr>
            </a:br>
            <a:endParaRPr lang="en-US" i="1" dirty="0">
              <a:solidFill>
                <a:schemeClr val="accent6">
                  <a:lumMod val="75000"/>
                </a:schemeClr>
              </a:solidFill>
              <a:effectLst/>
            </a:endParaRPr>
          </a:p>
          <a:p>
            <a:pPr marL="514350" indent="-514350">
              <a:buFont typeface="+mj-lt"/>
              <a:buAutoNum type="arabicPeriod"/>
            </a:pPr>
            <a:r>
              <a:rPr lang="en-US" b="1" dirty="0"/>
              <a:t>Less recognition</a:t>
            </a:r>
            <a:r>
              <a:rPr lang="en-US" dirty="0"/>
              <a:t>: </a:t>
            </a:r>
            <a:r>
              <a:rPr lang="en-US" dirty="0">
                <a:solidFill>
                  <a:schemeClr val="accent6">
                    <a:lumMod val="75000"/>
                  </a:schemeClr>
                </a:solidFill>
              </a:rPr>
              <a:t>identifying who really did his/her best is difficult to recognize as it is a collaborative effort thus, less chance for recognition for promotion</a:t>
            </a:r>
            <a:br>
              <a:rPr lang="en-US" b="1" dirty="0">
                <a:solidFill>
                  <a:schemeClr val="accent6">
                    <a:lumMod val="75000"/>
                  </a:schemeClr>
                </a:solidFill>
              </a:rPr>
            </a:br>
            <a:endParaRPr lang="en-US" i="1" dirty="0">
              <a:solidFill>
                <a:schemeClr val="accent6">
                  <a:lumMod val="75000"/>
                </a:schemeClr>
              </a:solidFill>
              <a:effectLst/>
            </a:endParaRPr>
          </a:p>
          <a:p>
            <a:pPr marL="514350" indent="-514350">
              <a:buFont typeface="+mj-lt"/>
              <a:buAutoNum type="arabicPeriod"/>
            </a:pPr>
            <a:r>
              <a:rPr lang="en-US" b="1" dirty="0"/>
              <a:t>Conformity</a:t>
            </a:r>
            <a:r>
              <a:rPr lang="en-US" dirty="0"/>
              <a:t>: </a:t>
            </a:r>
            <a:r>
              <a:rPr lang="en-US" dirty="0">
                <a:solidFill>
                  <a:schemeClr val="accent6">
                    <a:lumMod val="75000"/>
                  </a:schemeClr>
                </a:solidFill>
              </a:rPr>
              <a:t>there is a strong tendency for individuals in a group to want to conform to the consensus. This can be due to a variety of reasons, including the need to feel valued or respected. </a:t>
            </a:r>
            <a:endParaRPr lang="en-US" i="1" dirty="0">
              <a:solidFill>
                <a:schemeClr val="accent6">
                  <a:lumMod val="75000"/>
                </a:schemeClr>
              </a:solidFill>
              <a:effectLst/>
            </a:endParaRPr>
          </a:p>
          <a:p>
            <a:endParaRPr lang="en-US"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DA7478D-009C-45E0-9539-59336C0CB2CA}" type="slidenum">
              <a:rPr lang="en-US" smtClean="0"/>
              <a:pPr/>
              <a:t>37</a:t>
            </a:fld>
            <a:endParaRPr lang="en-US"/>
          </a:p>
        </p:txBody>
      </p:sp>
      <p:sp>
        <p:nvSpPr>
          <p:cNvPr id="6" name="Footer Placeholder 5">
            <a:extLst>
              <a:ext uri="{FF2B5EF4-FFF2-40B4-BE49-F238E27FC236}">
                <a16:creationId xmlns:a16="http://schemas.microsoft.com/office/drawing/2014/main" id="{D039C912-2531-7BC4-7E2E-E4E2A7461B5A}"/>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E88BDE0B-D38F-A353-4984-32A6557289DF}"/>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348219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64757" y="1145524"/>
            <a:ext cx="9246307" cy="5301659"/>
          </a:xfrm>
          <a:prstGeom prst="rect">
            <a:avLst/>
          </a:prstGeom>
        </p:spPr>
      </p:pic>
      <p:sp>
        <p:nvSpPr>
          <p:cNvPr id="5" name="Title 1">
            <a:extLst>
              <a:ext uri="{FF2B5EF4-FFF2-40B4-BE49-F238E27FC236}">
                <a16:creationId xmlns:a16="http://schemas.microsoft.com/office/drawing/2014/main" id="{99545F40-BAD1-447D-87FE-2A03AC10D7C7}"/>
              </a:ext>
            </a:extLst>
          </p:cNvPr>
          <p:cNvSpPr txBox="1">
            <a:spLocks/>
          </p:cNvSpPr>
          <p:nvPr/>
        </p:nvSpPr>
        <p:spPr>
          <a:xfrm>
            <a:off x="721197" y="218245"/>
            <a:ext cx="11333426" cy="927279"/>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Decision Making and Information Systems</a:t>
            </a:r>
          </a:p>
        </p:txBody>
      </p:sp>
    </p:spTree>
    <p:extLst>
      <p:ext uri="{BB962C8B-B14F-4D97-AF65-F5344CB8AC3E}">
        <p14:creationId xmlns:p14="http://schemas.microsoft.com/office/powerpoint/2010/main" val="2169479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6 - Team Decision</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39</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94234" y="404614"/>
            <a:ext cx="11333426" cy="927279"/>
          </a:xfrm>
        </p:spPr>
        <p:txBody>
          <a:bodyPr>
            <a:normAutofit fontScale="90000"/>
          </a:bodyPr>
          <a:lstStyle/>
          <a:p>
            <a:r>
              <a:rPr lang="en-US" dirty="0"/>
              <a:t>ICC Cricket World Cup 2019 Final Overthrow Controversy: Umpire Kumar Dharmasena Admits Mistake</a:t>
            </a:r>
          </a:p>
        </p:txBody>
      </p:sp>
      <p:sp>
        <p:nvSpPr>
          <p:cNvPr id="3" name="Content Placeholder 2">
            <a:extLst>
              <a:ext uri="{FF2B5EF4-FFF2-40B4-BE49-F238E27FC236}">
                <a16:creationId xmlns:a16="http://schemas.microsoft.com/office/drawing/2014/main" id="{AA4798BC-3D66-4ADD-B918-4FAE2FC82BEB}"/>
              </a:ext>
            </a:extLst>
          </p:cNvPr>
          <p:cNvSpPr>
            <a:spLocks noGrp="1"/>
          </p:cNvSpPr>
          <p:nvPr>
            <p:ph idx="1"/>
          </p:nvPr>
        </p:nvSpPr>
        <p:spPr>
          <a:xfrm>
            <a:off x="721197" y="1905000"/>
            <a:ext cx="11089803" cy="3733800"/>
          </a:xfrm>
        </p:spPr>
        <p:txBody>
          <a:bodyPr>
            <a:normAutofit fontScale="92500" lnSpcReduction="20000"/>
          </a:bodyPr>
          <a:lstStyle/>
          <a:p>
            <a:pPr marL="0" indent="0">
              <a:lnSpc>
                <a:spcPct val="110000"/>
              </a:lnSpc>
              <a:buNone/>
            </a:pPr>
            <a:r>
              <a:rPr lang="en-US" sz="3200" dirty="0"/>
              <a:t>During the New Zealand vs England ICC Cricket World Cup 2019 final umpire Kumar Dharmasena awarded England six runs from an overthrow after the ball ricocheted from Ben Stokes bat towards the boundary. As per the rules, only five runs should have been awarded and the one extra run could have changed the result of the match. The final match was eventually tied and also the Super Over ended in a tie. England were then named winners on superior boundary count. Meanwhile, Dharmasena has admitted his mistake.</a:t>
            </a:r>
            <a:endParaRPr lang="en-US" dirty="0"/>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799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09600" y="61456"/>
            <a:ext cx="11333426" cy="927279"/>
          </a:xfrm>
        </p:spPr>
        <p:txBody>
          <a:bodyPr>
            <a:normAutofit fontScale="90000"/>
          </a:bodyPr>
          <a:lstStyle/>
          <a:p>
            <a:r>
              <a:rPr lang="en-US" dirty="0"/>
              <a:t>ICC Cricket World Cup 2019 Final Overthrow Controversy: Umpire Kumar Dharmasena Admits Mistake</a:t>
            </a:r>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81185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94234" y="404614"/>
            <a:ext cx="11333426" cy="927279"/>
          </a:xfrm>
        </p:spPr>
        <p:txBody>
          <a:bodyPr/>
          <a:lstStyle/>
          <a:p>
            <a:r>
              <a:rPr lang="en-US" dirty="0"/>
              <a:t>Aim of the Lecture</a:t>
            </a:r>
          </a:p>
        </p:txBody>
      </p:sp>
      <p:sp>
        <p:nvSpPr>
          <p:cNvPr id="3" name="Content Placeholder 2">
            <a:extLst>
              <a:ext uri="{FF2B5EF4-FFF2-40B4-BE49-F238E27FC236}">
                <a16:creationId xmlns:a16="http://schemas.microsoft.com/office/drawing/2014/main" id="{AA4798BC-3D66-4ADD-B918-4FAE2FC82BEB}"/>
              </a:ext>
            </a:extLst>
          </p:cNvPr>
          <p:cNvSpPr>
            <a:spLocks noGrp="1"/>
          </p:cNvSpPr>
          <p:nvPr>
            <p:ph idx="1"/>
          </p:nvPr>
        </p:nvSpPr>
        <p:spPr>
          <a:xfrm>
            <a:off x="721197" y="1905000"/>
            <a:ext cx="11333427" cy="3733800"/>
          </a:xfrm>
        </p:spPr>
        <p:txBody>
          <a:bodyPr/>
          <a:lstStyle/>
          <a:p>
            <a:pPr marL="0" indent="0">
              <a:buNone/>
            </a:pPr>
            <a:r>
              <a:rPr lang="en-US" sz="3200" dirty="0"/>
              <a:t>What is the aim?</a:t>
            </a:r>
          </a:p>
          <a:p>
            <a:pPr lvl="1"/>
            <a:r>
              <a:rPr lang="en-US" sz="2800" dirty="0"/>
              <a:t>Aim of the lecture is </a:t>
            </a:r>
          </a:p>
          <a:p>
            <a:pPr lvl="2"/>
            <a:r>
              <a:rPr lang="en-US" sz="2600" dirty="0"/>
              <a:t>to </a:t>
            </a:r>
            <a:r>
              <a:rPr lang="en-US" sz="2600" dirty="0">
                <a:solidFill>
                  <a:srgbClr val="FF0000"/>
                </a:solidFill>
              </a:rPr>
              <a:t>provide</a:t>
            </a:r>
            <a:r>
              <a:rPr lang="en-US" sz="2600" dirty="0"/>
              <a:t> teams with </a:t>
            </a:r>
          </a:p>
          <a:p>
            <a:pPr lvl="3"/>
            <a:r>
              <a:rPr lang="en-US" sz="2600" dirty="0"/>
              <a:t>theoretical </a:t>
            </a:r>
            <a:r>
              <a:rPr lang="en-US" sz="2600" dirty="0">
                <a:solidFill>
                  <a:srgbClr val="FF0000"/>
                </a:solidFill>
              </a:rPr>
              <a:t>frameworks</a:t>
            </a:r>
            <a:r>
              <a:rPr lang="en-US" sz="2600" dirty="0"/>
              <a:t>, </a:t>
            </a:r>
          </a:p>
          <a:p>
            <a:pPr lvl="3"/>
            <a:r>
              <a:rPr lang="en-US" sz="2600" dirty="0">
                <a:solidFill>
                  <a:srgbClr val="FF0000"/>
                </a:solidFill>
              </a:rPr>
              <a:t>strategies</a:t>
            </a:r>
            <a:r>
              <a:rPr lang="en-US" sz="2600" dirty="0"/>
              <a:t> and </a:t>
            </a:r>
          </a:p>
          <a:p>
            <a:pPr lvl="3"/>
            <a:r>
              <a:rPr lang="en-US" sz="2600" dirty="0">
                <a:solidFill>
                  <a:srgbClr val="FF0000"/>
                </a:solidFill>
              </a:rPr>
              <a:t>tools</a:t>
            </a:r>
            <a:r>
              <a:rPr lang="en-US" sz="2600" dirty="0"/>
              <a:t> </a:t>
            </a:r>
          </a:p>
          <a:p>
            <a:pPr marL="987552" lvl="2" indent="0">
              <a:buNone/>
            </a:pPr>
            <a:r>
              <a:rPr lang="en-US" sz="2600" dirty="0"/>
              <a:t>that they can be used </a:t>
            </a:r>
            <a:r>
              <a:rPr lang="en-US" sz="2600" dirty="0">
                <a:solidFill>
                  <a:srgbClr val="FF0000"/>
                </a:solidFill>
              </a:rPr>
              <a:t>when</a:t>
            </a:r>
            <a:r>
              <a:rPr lang="en-US" sz="2600" dirty="0"/>
              <a:t> they are making </a:t>
            </a:r>
            <a:r>
              <a:rPr lang="en-US" sz="2600" dirty="0">
                <a:solidFill>
                  <a:srgbClr val="FF0000"/>
                </a:solidFill>
              </a:rPr>
              <a:t>decisions.</a:t>
            </a:r>
            <a:endParaRPr lang="en-US" sz="2600" dirty="0">
              <a:solidFill>
                <a:srgbClr val="FF0000"/>
              </a:solidFill>
              <a:effectLst/>
            </a:endParaRPr>
          </a:p>
          <a:p>
            <a:endParaRPr lang="en-US" dirty="0"/>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1621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a:t>
            </a:r>
          </a:p>
        </p:txBody>
      </p:sp>
      <p:sp>
        <p:nvSpPr>
          <p:cNvPr id="3" name="Content Placeholder 2"/>
          <p:cNvSpPr>
            <a:spLocks noGrp="1"/>
          </p:cNvSpPr>
          <p:nvPr>
            <p:ph idx="1"/>
          </p:nvPr>
        </p:nvSpPr>
        <p:spPr/>
        <p:txBody>
          <a:bodyPr>
            <a:normAutofit/>
          </a:bodyPr>
          <a:lstStyle/>
          <a:p>
            <a:r>
              <a:rPr lang="en-US" sz="3200" dirty="0"/>
              <a:t>Decision – </a:t>
            </a:r>
          </a:p>
          <a:p>
            <a:pPr marL="0" indent="0">
              <a:buNone/>
            </a:pPr>
            <a:r>
              <a:rPr lang="en-US" sz="3200" dirty="0"/>
              <a:t>	"the act of making up your </a:t>
            </a:r>
            <a:r>
              <a:rPr lang="en-US" sz="3200" dirty="0">
                <a:solidFill>
                  <a:srgbClr val="FF0000"/>
                </a:solidFill>
              </a:rPr>
              <a:t>mind</a:t>
            </a:r>
            <a:r>
              <a:rPr lang="en-US" sz="3200" dirty="0"/>
              <a:t> about something, or a 	position or opinion or judgment reached after 	consideration" </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55366" y="3511444"/>
            <a:ext cx="5681267" cy="2844906"/>
          </a:xfrm>
          <a:prstGeom prst="rect">
            <a:avLst/>
          </a:prstGeom>
        </p:spPr>
      </p:pic>
      <p:sp>
        <p:nvSpPr>
          <p:cNvPr id="4" name="Footer Placeholder 3">
            <a:extLst>
              <a:ext uri="{FF2B5EF4-FFF2-40B4-BE49-F238E27FC236}">
                <a16:creationId xmlns:a16="http://schemas.microsoft.com/office/drawing/2014/main" id="{43BCAC6E-FA26-1391-48CD-11043E8381E8}"/>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76B209F7-DD32-2614-E69B-EA024C0D1E1B}"/>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8" name="Date Placeholder 7">
            <a:extLst>
              <a:ext uri="{FF2B5EF4-FFF2-40B4-BE49-F238E27FC236}">
                <a16:creationId xmlns:a16="http://schemas.microsoft.com/office/drawing/2014/main" id="{12F2D5E9-5784-F082-F674-F6F124D9E79B}"/>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31382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02" y="358023"/>
            <a:ext cx="10515600" cy="640080"/>
          </a:xfrm>
        </p:spPr>
        <p:txBody>
          <a:bodyPr/>
          <a:lstStyle/>
          <a:p>
            <a:r>
              <a:rPr lang="en-US" dirty="0"/>
              <a:t>Decision Making</a:t>
            </a:r>
          </a:p>
        </p:txBody>
      </p:sp>
      <p:sp>
        <p:nvSpPr>
          <p:cNvPr id="3" name="Content Placeholder 2"/>
          <p:cNvSpPr>
            <a:spLocks noGrp="1"/>
          </p:cNvSpPr>
          <p:nvPr>
            <p:ph idx="1"/>
          </p:nvPr>
        </p:nvSpPr>
        <p:spPr>
          <a:xfrm>
            <a:off x="609601" y="1107665"/>
            <a:ext cx="11125199" cy="5064535"/>
          </a:xfrm>
        </p:spPr>
        <p:txBody>
          <a:bodyPr>
            <a:normAutofit lnSpcReduction="10000"/>
          </a:bodyPr>
          <a:lstStyle/>
          <a:p>
            <a:r>
              <a:rPr lang="en-US" sz="2800" dirty="0"/>
              <a:t>The cognitive process of reaching a decision. </a:t>
            </a:r>
          </a:p>
          <a:p>
            <a:r>
              <a:rPr lang="en-US" sz="2800" dirty="0">
                <a:solidFill>
                  <a:srgbClr val="0070C0"/>
                </a:solidFill>
              </a:rPr>
              <a:t>A position or opinion or judgment reached after consideration </a:t>
            </a:r>
          </a:p>
          <a:p>
            <a:r>
              <a:rPr lang="en-US" sz="2800" dirty="0"/>
              <a:t>Choosing between alternative courses of action using cognitive processes - memory, thinking, evaluation, etc. </a:t>
            </a:r>
          </a:p>
          <a:p>
            <a:r>
              <a:rPr lang="en-US" sz="2800" dirty="0">
                <a:solidFill>
                  <a:srgbClr val="0070C0"/>
                </a:solidFill>
              </a:rPr>
              <a:t>The Process of mapping the likely consequences of decisions, working out the importance of individual factors, and choosing the best course of action to take</a:t>
            </a:r>
          </a:p>
          <a:p>
            <a:pPr marL="0" indent="0">
              <a:buNone/>
            </a:pPr>
            <a:endParaRPr lang="en-US" dirty="0"/>
          </a:p>
          <a:p>
            <a:pPr marL="0" indent="0">
              <a:buNone/>
            </a:pPr>
            <a:r>
              <a:rPr lang="en-US" sz="3200" dirty="0"/>
              <a:t>In a Team ; </a:t>
            </a:r>
            <a:r>
              <a:rPr lang="en-US" dirty="0"/>
              <a:t>   </a:t>
            </a:r>
          </a:p>
          <a:p>
            <a:pPr lvl="1"/>
            <a:r>
              <a:rPr lang="en-US" sz="3200" dirty="0">
                <a:solidFill>
                  <a:srgbClr val="7030A0"/>
                </a:solidFill>
              </a:rPr>
              <a:t>Process through which team selecting alternatives which are important for </a:t>
            </a:r>
            <a:r>
              <a:rPr lang="en-US" sz="3200" b="1" dirty="0">
                <a:solidFill>
                  <a:srgbClr val="FF0000"/>
                </a:solidFill>
              </a:rPr>
              <a:t>Team Performance</a:t>
            </a:r>
          </a:p>
          <a:p>
            <a:endParaRPr lang="en-US" sz="3200" dirty="0">
              <a:solidFill>
                <a:srgbClr val="0070C0"/>
              </a:solidFill>
            </a:endParaRPr>
          </a:p>
          <a:p>
            <a:endParaRPr lang="en-US" dirty="0">
              <a:solidFill>
                <a:srgbClr val="0070C0"/>
              </a:solidFill>
            </a:endParaRPr>
          </a:p>
        </p:txBody>
      </p:sp>
      <p:sp>
        <p:nvSpPr>
          <p:cNvPr id="7" name="Footer Placeholder 6">
            <a:extLst>
              <a:ext uri="{FF2B5EF4-FFF2-40B4-BE49-F238E27FC236}">
                <a16:creationId xmlns:a16="http://schemas.microsoft.com/office/drawing/2014/main" id="{84F27A33-9029-BE19-838A-11900CC1372A}"/>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CCBC689B-0DA4-598B-50A7-9568E3A9FD24}"/>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Date Placeholder 8">
            <a:extLst>
              <a:ext uri="{FF2B5EF4-FFF2-40B4-BE49-F238E27FC236}">
                <a16:creationId xmlns:a16="http://schemas.microsoft.com/office/drawing/2014/main" id="{D419235F-C35D-DB2C-D645-B1B42B7E877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60833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Making</a:t>
            </a:r>
          </a:p>
        </p:txBody>
      </p:sp>
      <p:sp>
        <p:nvSpPr>
          <p:cNvPr id="3" name="Content Placeholder 2"/>
          <p:cNvSpPr>
            <a:spLocks noGrp="1"/>
          </p:cNvSpPr>
          <p:nvPr>
            <p:ph idx="1"/>
          </p:nvPr>
        </p:nvSpPr>
        <p:spPr>
          <a:xfrm>
            <a:off x="838201" y="1676400"/>
            <a:ext cx="10287000" cy="2385812"/>
          </a:xfrm>
        </p:spPr>
        <p:txBody>
          <a:bodyPr>
            <a:normAutofit lnSpcReduction="10000"/>
          </a:bodyPr>
          <a:lstStyle/>
          <a:p>
            <a:pPr marL="0" indent="0">
              <a:buNone/>
            </a:pPr>
            <a:r>
              <a:rPr lang="en-US" sz="3200" dirty="0"/>
              <a:t>Why we need to learn this?</a:t>
            </a:r>
          </a:p>
          <a:p>
            <a:pPr marL="0" indent="0">
              <a:buNone/>
            </a:pPr>
            <a:endParaRPr lang="en-US" sz="3200" dirty="0">
              <a:effectLst/>
            </a:endParaRPr>
          </a:p>
          <a:p>
            <a:pPr lvl="1"/>
            <a:r>
              <a:rPr lang="en-US" sz="2800" dirty="0"/>
              <a:t>To make informed choices in team decision making processes </a:t>
            </a:r>
          </a:p>
          <a:p>
            <a:pPr lvl="1"/>
            <a:r>
              <a:rPr lang="en-US" sz="2800" dirty="0"/>
              <a:t>To get everyone involved in the decision-making process</a:t>
            </a:r>
          </a:p>
          <a:p>
            <a:pPr lvl="1"/>
            <a:r>
              <a:rPr lang="en-US" sz="2800" dirty="0">
                <a:effectLst/>
              </a:rPr>
              <a:t>To justify your decisions to different audiences</a:t>
            </a:r>
          </a:p>
          <a:p>
            <a:pPr lvl="1"/>
            <a:endParaRPr lang="en-US" sz="2800" dirty="0">
              <a:effectLst/>
            </a:endParaRPr>
          </a:p>
          <a:p>
            <a:endParaRPr lang="en-US" sz="2800"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9</a:t>
            </a:fld>
            <a:endParaRPr lang="en-US"/>
          </a:p>
        </p:txBody>
      </p:sp>
      <p:sp>
        <p:nvSpPr>
          <p:cNvPr id="8" name="Footer Placeholder 7">
            <a:extLst>
              <a:ext uri="{FF2B5EF4-FFF2-40B4-BE49-F238E27FC236}">
                <a16:creationId xmlns:a16="http://schemas.microsoft.com/office/drawing/2014/main" id="{0A7D7EA2-A50A-B66B-FB05-04C8DBB71B21}"/>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2FD5C970-690B-54C9-6B2A-5FBC7B42E0A1}"/>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54629687"/>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10796</TotalTime>
  <Words>2649</Words>
  <Application>Microsoft Office PowerPoint</Application>
  <PresentationFormat>Widescreen</PresentationFormat>
  <Paragraphs>320</Paragraphs>
  <Slides>39</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Arial</vt:lpstr>
      <vt:lpstr>Bahnschrift SemiLight Condensed</vt:lpstr>
      <vt:lpstr>Franklin Gothic Book</vt:lpstr>
      <vt:lpstr>Quire Sans Pro Light</vt:lpstr>
      <vt:lpstr>Segoe Print</vt:lpstr>
      <vt:lpstr>Times New Roman</vt:lpstr>
      <vt:lpstr>Tisa Offc Serif Pro</vt:lpstr>
      <vt:lpstr>Office Theme</vt:lpstr>
      <vt:lpstr>1_Office Theme</vt:lpstr>
      <vt:lpstr>2_Office Theme</vt:lpstr>
      <vt:lpstr> Team Decision  “Team decision-making strategies should therefore be used when you want to get participation and achieve consensus”  </vt:lpstr>
      <vt:lpstr>Attendance  </vt:lpstr>
      <vt:lpstr>Decision making</vt:lpstr>
      <vt:lpstr>ICC Cricket World Cup 2019 Final Overthrow Controversy: Umpire Kumar Dharmasena Admits Mistake</vt:lpstr>
      <vt:lpstr>ICC Cricket World Cup 2019 Final Overthrow Controversy: Umpire Kumar Dharmasena Admits Mistake</vt:lpstr>
      <vt:lpstr>Aim of the Lecture</vt:lpstr>
      <vt:lpstr>Decision</vt:lpstr>
      <vt:lpstr>Decision Making</vt:lpstr>
      <vt:lpstr>Decision Making</vt:lpstr>
      <vt:lpstr>Decision Making is a Logical and Systematic Process</vt:lpstr>
      <vt:lpstr>Decision Making is a Logical and Systematic Process (Buying a Car)</vt:lpstr>
      <vt:lpstr>Decision Making is a Logical and Systematic Process (Buying a Car)</vt:lpstr>
      <vt:lpstr>Decision Making is a Logical and Systematic Process (Buying a Car)</vt:lpstr>
      <vt:lpstr>Decision Making is a Logical and Systematic Process (Buying a Car)</vt:lpstr>
      <vt:lpstr>Decision Making is a Logical and Systematic Process (Buying a Car)</vt:lpstr>
      <vt:lpstr>Decision Making is a Logical and Systematic Process (Buying a Car)</vt:lpstr>
      <vt:lpstr>Decision making</vt:lpstr>
      <vt:lpstr>Environments for Decision Making</vt:lpstr>
      <vt:lpstr>Features of a Thinking Environment</vt:lpstr>
      <vt:lpstr>Features of a Thinking Environment</vt:lpstr>
      <vt:lpstr>Methods for Decision Making</vt:lpstr>
      <vt:lpstr>Methods of Decision Making</vt:lpstr>
      <vt:lpstr>Methods of Decision Making</vt:lpstr>
      <vt:lpstr>Tools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What Happens If No Candidate in the Sri Lankan Presidential Elections Secures Over 50% of the Votes?</vt:lpstr>
      <vt:lpstr>Tools to assist teams for Decision Making</vt:lpstr>
      <vt:lpstr>Tools to assist teams for Decision Making</vt:lpstr>
      <vt:lpstr>Important issues of Decisions</vt:lpstr>
      <vt:lpstr>DM in Project Teams (continue...)</vt:lpstr>
      <vt:lpstr>DM in Project Teams (continue...)</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615</cp:revision>
  <dcterms:created xsi:type="dcterms:W3CDTF">2003-11-26T17:06:38Z</dcterms:created>
  <dcterms:modified xsi:type="dcterms:W3CDTF">2024-09-03T10:23:05Z</dcterms:modified>
</cp:coreProperties>
</file>